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147309962" r:id="rId2"/>
    <p:sldId id="266" r:id="rId3"/>
    <p:sldId id="265" r:id="rId4"/>
    <p:sldId id="267" r:id="rId5"/>
    <p:sldId id="257" r:id="rId6"/>
    <p:sldId id="1549" r:id="rId7"/>
    <p:sldId id="1550" r:id="rId8"/>
    <p:sldId id="2147309966" r:id="rId9"/>
    <p:sldId id="258" r:id="rId10"/>
    <p:sldId id="264" r:id="rId11"/>
    <p:sldId id="262" r:id="rId12"/>
    <p:sldId id="2147309963" r:id="rId13"/>
    <p:sldId id="260" r:id="rId14"/>
    <p:sldId id="2147309964" r:id="rId15"/>
    <p:sldId id="261" r:id="rId16"/>
    <p:sldId id="21473099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9C970-3A35-4DA2-A11E-A15D7238076C}"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A1363-B702-4E2D-817B-85F150E64B74}" type="slidenum">
              <a:rPr lang="en-US" smtClean="0"/>
              <a:t>‹#›</a:t>
            </a:fld>
            <a:endParaRPr lang="en-US"/>
          </a:p>
        </p:txBody>
      </p:sp>
    </p:spTree>
    <p:extLst>
      <p:ext uri="{BB962C8B-B14F-4D97-AF65-F5344CB8AC3E}">
        <p14:creationId xmlns:p14="http://schemas.microsoft.com/office/powerpoint/2010/main" val="326889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8F450-FBB8-D9A8-375A-9D0462BEE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1DDD1-F713-EDC3-7947-461D72BFB45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867F7C5-DD4D-50DA-6EC8-2ECC4B4A2F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579C3A-C61B-788B-B313-C44F0B84C5ED}"/>
              </a:ext>
            </a:extLst>
          </p:cNvPr>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45090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Every Morning we have a group huddle where we Review schedule, Identify if someone is overloaded, Reassign support when needed and a couple of years ago my colleague even started her own stretching ritual which we have dubbed “Julia’s stretching corner”. Seems somewhat silly but taking a moment to reset and breathe really helps. </a:t>
            </a:r>
          </a:p>
          <a:p>
            <a:r>
              <a:rPr lang="en-US" dirty="0"/>
              <a:t>And as many of you who work in fast pace hospital settings know that Collaborative care is so Ortho pediatrics important!</a:t>
            </a:r>
          </a:p>
          <a:p>
            <a:r>
              <a:rPr lang="en-US" dirty="0"/>
              <a:t>Hospital schedules change constantly – what our schedule looks like at the beginning of the day can look completely different by the end since we have inpatients, outpatients, walk-ins and OR cases </a:t>
            </a:r>
          </a:p>
          <a:p>
            <a:r>
              <a:rPr lang="en-US" dirty="0"/>
              <a:t>Our Clinicians often </a:t>
            </a:r>
            <a:r>
              <a:rPr lang="en-US" b="1" dirty="0"/>
              <a:t>co-treat patients</a:t>
            </a:r>
            <a:r>
              <a:rPr lang="en-US" dirty="0"/>
              <a:t> to help each other and reduce stress. </a:t>
            </a:r>
          </a:p>
          <a:p>
            <a:r>
              <a:rPr lang="en-US" dirty="0"/>
              <a:t>Important point:</a:t>
            </a:r>
          </a:p>
          <a:p>
            <a:r>
              <a:rPr lang="en-US" dirty="0"/>
              <a:t>Helping each other ultimately helps the families navigating a complex hospital environment and receive care from many qualifies individuals instead of just one.</a:t>
            </a:r>
          </a:p>
          <a:p>
            <a:endParaRPr lang="en-US" dirty="0"/>
          </a:p>
        </p:txBody>
      </p:sp>
      <p:sp>
        <p:nvSpPr>
          <p:cNvPr id="4" name="Header Placeholder 3"/>
          <p:cNvSpPr>
            <a:spLocks noGrp="1"/>
          </p:cNvSpPr>
          <p:nvPr>
            <p:ph type="hdr" sz="quarter"/>
          </p:nvPr>
        </p:nvSpPr>
        <p:spPr/>
        <p:txBody>
          <a:bodyPr/>
          <a:lstStyle/>
          <a:p>
            <a:r>
              <a:rPr lang="en-US" dirty="0"/>
              <a:t>Click to Edit Master Subtitle</a:t>
            </a:r>
          </a:p>
        </p:txBody>
      </p:sp>
      <p:sp>
        <p:nvSpPr>
          <p:cNvPr id="5" name="Slide Number Placeholder 4"/>
          <p:cNvSpPr>
            <a:spLocks noGrp="1"/>
          </p:cNvSpPr>
          <p:nvPr>
            <p:ph type="sldNum" sz="quarter" idx="5"/>
          </p:nvPr>
        </p:nvSpPr>
        <p:spPr/>
        <p:txBody>
          <a:bodyPr/>
          <a:lstStyle/>
          <a:p>
            <a:fld id="{D7999D37-7A23-46AE-9251-FBB5FE551F69}" type="slidenum">
              <a:rPr lang="en-US" smtClean="0"/>
              <a:t>14</a:t>
            </a:fld>
            <a:endParaRPr lang="en-US" dirty="0"/>
          </a:p>
        </p:txBody>
      </p:sp>
    </p:spTree>
    <p:extLst>
      <p:ext uri="{BB962C8B-B14F-4D97-AF65-F5344CB8AC3E}">
        <p14:creationId xmlns:p14="http://schemas.microsoft.com/office/powerpoint/2010/main" val="41029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So to Bring it full circle:</a:t>
            </a:r>
          </a:p>
          <a:p>
            <a:r>
              <a:rPr lang="en-US" dirty="0"/>
              <a:t>Pediatric patients and families often have really </a:t>
            </a:r>
            <a:r>
              <a:rPr lang="en-US" b="1" dirty="0"/>
              <a:t>long, complex care journeys</a:t>
            </a:r>
            <a:r>
              <a:rPr lang="en-US" dirty="0"/>
              <a:t>.</a:t>
            </a:r>
          </a:p>
          <a:p>
            <a:r>
              <a:rPr lang="en-US" dirty="0"/>
              <a:t>But it all starts with us as clinicians – when we feel supported, we can show up with </a:t>
            </a:r>
            <a:r>
              <a:rPr lang="en-US" b="1" dirty="0"/>
              <a:t>energy, empathy, and focus</a:t>
            </a:r>
            <a:r>
              <a:rPr lang="en-US" dirty="0"/>
              <a:t>.</a:t>
            </a:r>
          </a:p>
          <a:p>
            <a:r>
              <a:rPr lang="en-US" dirty="0"/>
              <a:t>So Prioritizing wellness is really more than just employee satisfaction.</a:t>
            </a:r>
          </a:p>
          <a:p>
            <a:r>
              <a:rPr lang="en-US" dirty="0"/>
              <a:t>It’s about </a:t>
            </a:r>
            <a:r>
              <a:rPr lang="en-US" b="1" dirty="0"/>
              <a:t>ensuring that we can sustainably provide the best care possible </a:t>
            </a:r>
            <a:r>
              <a:rPr lang="en-US" dirty="0"/>
              <a:t>Bring it full circle:</a:t>
            </a:r>
          </a:p>
          <a:p>
            <a:r>
              <a:rPr lang="en-US" dirty="0"/>
              <a:t>Pediatric patients and families often have </a:t>
            </a:r>
            <a:r>
              <a:rPr lang="en-US" b="1" dirty="0"/>
              <a:t>long, complex care journeys</a:t>
            </a:r>
            <a:r>
              <a:rPr lang="en-US" dirty="0"/>
              <a:t>.</a:t>
            </a:r>
          </a:p>
          <a:p>
            <a:r>
              <a:rPr lang="en-US" dirty="0"/>
              <a:t>When clinicians feel supported, they can show up with </a:t>
            </a:r>
            <a:r>
              <a:rPr lang="en-US" b="1" dirty="0"/>
              <a:t>energy, empathy, and focus</a:t>
            </a:r>
            <a:r>
              <a:rPr lang="en-US" dirty="0"/>
              <a:t>.</a:t>
            </a:r>
          </a:p>
          <a:p>
            <a:r>
              <a:rPr lang="en-US" dirty="0"/>
              <a:t>Prioritizing wellness isn't just about employee satisfaction.</a:t>
            </a:r>
          </a:p>
          <a:p>
            <a:r>
              <a:rPr lang="en-US" dirty="0"/>
              <a:t>It’s about </a:t>
            </a:r>
            <a:r>
              <a:rPr lang="en-US" b="1" dirty="0"/>
              <a:t>ensuring we can sustainably provide the best care possible for the patients we serve.</a:t>
            </a:r>
            <a:r>
              <a:rPr lang="en-US" dirty="0"/>
              <a:t> </a:t>
            </a:r>
          </a:p>
          <a:p>
            <a:r>
              <a:rPr lang="en-US" dirty="0"/>
              <a:t>When we invest in the wellbeing of our clinicians, we strengthen our entire system of care for the patients and families who rely on us.</a:t>
            </a:r>
          </a:p>
          <a:p>
            <a:endParaRPr lang="en-US" dirty="0"/>
          </a:p>
        </p:txBody>
      </p:sp>
      <p:sp>
        <p:nvSpPr>
          <p:cNvPr id="4" name="Header Placeholder 3"/>
          <p:cNvSpPr>
            <a:spLocks noGrp="1"/>
          </p:cNvSpPr>
          <p:nvPr>
            <p:ph type="hdr" sz="quarter"/>
          </p:nvPr>
        </p:nvSpPr>
        <p:spPr/>
        <p:txBody>
          <a:bodyPr/>
          <a:lstStyle/>
          <a:p>
            <a:r>
              <a:rPr lang="en-US" dirty="0"/>
              <a:t>Click to Edit Master Subtitle</a:t>
            </a:r>
          </a:p>
        </p:txBody>
      </p:sp>
      <p:sp>
        <p:nvSpPr>
          <p:cNvPr id="5" name="Slide Number Placeholder 4"/>
          <p:cNvSpPr>
            <a:spLocks noGrp="1"/>
          </p:cNvSpPr>
          <p:nvPr>
            <p:ph type="sldNum" sz="quarter" idx="5"/>
          </p:nvPr>
        </p:nvSpPr>
        <p:spPr/>
        <p:txBody>
          <a:bodyPr/>
          <a:lstStyle/>
          <a:p>
            <a:fld id="{D7999D37-7A23-46AE-9251-FBB5FE551F69}" type="slidenum">
              <a:rPr lang="en-US" smtClean="0"/>
              <a:t>15</a:t>
            </a:fld>
            <a:endParaRPr lang="en-US" dirty="0"/>
          </a:p>
        </p:txBody>
      </p:sp>
    </p:spTree>
    <p:extLst>
      <p:ext uri="{BB962C8B-B14F-4D97-AF65-F5344CB8AC3E}">
        <p14:creationId xmlns:p14="http://schemas.microsoft.com/office/powerpoint/2010/main" val="2175679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E73D-6AD7-66DA-BA41-2E77BA760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4A27C-47A5-CD95-4FFF-B4EB31BA32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1FC6C39-3BAA-A392-5A15-CCC5AA4F4ADE}"/>
              </a:ext>
            </a:extLst>
          </p:cNvPr>
          <p:cNvSpPr>
            <a:spLocks noGrp="1"/>
          </p:cNvSpPr>
          <p:nvPr>
            <p:ph type="body" idx="1"/>
          </p:nvPr>
        </p:nvSpPr>
        <p:spPr/>
        <p:txBody>
          <a:bodyPr/>
          <a:lstStyle/>
          <a:p>
            <a:endParaRPr lang="en-US" b="1" dirty="0">
              <a:solidFill>
                <a:srgbClr val="FF0000"/>
              </a:solidFill>
              <a:highlight>
                <a:srgbClr val="FFFF00"/>
              </a:highlight>
              <a:ea typeface="Calibri"/>
              <a:cs typeface="Calibri"/>
            </a:endParaRPr>
          </a:p>
        </p:txBody>
      </p:sp>
      <p:sp>
        <p:nvSpPr>
          <p:cNvPr id="4" name="Slide Number Placeholder 3">
            <a:extLst>
              <a:ext uri="{FF2B5EF4-FFF2-40B4-BE49-F238E27FC236}">
                <a16:creationId xmlns:a16="http://schemas.microsoft.com/office/drawing/2014/main" id="{503E4184-4F79-AFC7-A499-74C190484BAE}"/>
              </a:ext>
            </a:extLst>
          </p:cNvPr>
          <p:cNvSpPr>
            <a:spLocks noGrp="1"/>
          </p:cNvSpPr>
          <p:nvPr>
            <p:ph type="sldNum" sz="quarter" idx="5"/>
          </p:nvPr>
        </p:nvSpPr>
        <p:spPr/>
        <p:txBody>
          <a:bodyPr/>
          <a:lstStyle/>
          <a:p>
            <a:fld id="{22289C57-55D7-40A4-A101-E74FAC7A092B}" type="slidenum">
              <a:rPr lang="en-US" smtClean="0"/>
              <a:t>16</a:t>
            </a:fld>
            <a:endParaRPr lang="en-US" dirty="0"/>
          </a:p>
        </p:txBody>
      </p:sp>
    </p:spTree>
    <p:extLst>
      <p:ext uri="{BB962C8B-B14F-4D97-AF65-F5344CB8AC3E}">
        <p14:creationId xmlns:p14="http://schemas.microsoft.com/office/powerpoint/2010/main" val="93530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Team wellness starts at the top—and shows up in every clinic interaction.</a:t>
            </a:r>
            <a:r>
              <a:rPr lang="en-US" dirty="0"/>
              <a:t> </a:t>
            </a:r>
          </a:p>
          <a:p>
            <a:r>
              <a:rPr lang="en-US" dirty="0"/>
              <a:t>Organizational priorities shape daily clinic experiences </a:t>
            </a:r>
          </a:p>
          <a:p>
            <a:r>
              <a:rPr lang="en-US" dirty="0"/>
              <a:t>Local leadership behaviors influence team morale and patient care </a:t>
            </a:r>
          </a:p>
          <a:p>
            <a:r>
              <a:rPr lang="en-US" dirty="0"/>
              <a:t>Small, consistent actions create a culture of wellness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3A037-92B2-4428-8F61-FA345FA6475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207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Strong communication = Strong teams</a:t>
            </a:r>
          </a:p>
          <a:p>
            <a:r>
              <a:rPr lang="en-US" b="1" dirty="0"/>
              <a:t>Conversations</a:t>
            </a:r>
            <a:endParaRPr lang="en-US" dirty="0"/>
          </a:p>
          <a:p>
            <a:r>
              <a:rPr lang="en-US" dirty="0"/>
              <a:t>Encourage open, respectful dialogue </a:t>
            </a:r>
          </a:p>
          <a:p>
            <a:r>
              <a:rPr lang="en-US" dirty="0"/>
              <a:t>Create space for feedback and active listening </a:t>
            </a:r>
          </a:p>
          <a:p>
            <a:r>
              <a:rPr lang="en-US" b="1" dirty="0"/>
              <a:t>Clear Expectations</a:t>
            </a:r>
            <a:endParaRPr lang="en-US" dirty="0"/>
          </a:p>
          <a:p>
            <a:r>
              <a:rPr lang="en-US" dirty="0"/>
              <a:t>Define roles, responsibilities, and goals </a:t>
            </a:r>
          </a:p>
          <a:p>
            <a:r>
              <a:rPr lang="en-US" dirty="0"/>
              <a:t>Align team around shared clinical and operational priorities </a:t>
            </a:r>
          </a:p>
          <a:p>
            <a:r>
              <a:rPr lang="en-US" b="1" dirty="0"/>
              <a:t>Support Systems</a:t>
            </a:r>
            <a:endParaRPr lang="en-US" dirty="0"/>
          </a:p>
          <a:p>
            <a:r>
              <a:rPr lang="en-US" dirty="0"/>
              <a:t>Provide access to leadership and mentorship </a:t>
            </a:r>
          </a:p>
          <a:p>
            <a:r>
              <a:rPr lang="en-US" dirty="0"/>
              <a:t>Foster psychological safety and trust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reduces stress   improves clarity   strengthens team cohesion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3A037-92B2-4428-8F61-FA345FA6475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957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Culture is what your team experiences every day</a:t>
            </a:r>
            <a:endParaRPr lang="en-US" dirty="0"/>
          </a:p>
          <a:p>
            <a:r>
              <a:rPr lang="en-US" b="1" dirty="0"/>
              <a:t>Nurturing a Team-Centered Workplace</a:t>
            </a:r>
            <a:endParaRPr lang="en-US" dirty="0"/>
          </a:p>
          <a:p>
            <a:r>
              <a:rPr lang="en-US" dirty="0"/>
              <a:t>Recognize contributions and celebrate wins </a:t>
            </a:r>
          </a:p>
          <a:p>
            <a:r>
              <a:rPr lang="en-US" dirty="0"/>
              <a:t>Promote balance and well-being </a:t>
            </a:r>
          </a:p>
          <a:p>
            <a:r>
              <a:rPr lang="en-US" b="1" dirty="0"/>
              <a:t>Increasing Collaboration</a:t>
            </a:r>
            <a:endParaRPr lang="en-US" dirty="0"/>
          </a:p>
          <a:p>
            <a:r>
              <a:rPr lang="en-US" dirty="0"/>
              <a:t>Encourage interdisciplinary teamwork </a:t>
            </a:r>
          </a:p>
          <a:p>
            <a:r>
              <a:rPr lang="en-US" dirty="0"/>
              <a:t>Break down silos between clinical and administrative staff </a:t>
            </a:r>
          </a:p>
          <a:p>
            <a:r>
              <a:rPr lang="en-US" b="1" dirty="0"/>
              <a:t>Result:</a:t>
            </a:r>
            <a:endParaRPr lang="en-US" dirty="0"/>
          </a:p>
          <a:p>
            <a:r>
              <a:rPr lang="en-US" dirty="0"/>
              <a:t>Higher engagement </a:t>
            </a:r>
          </a:p>
          <a:p>
            <a:r>
              <a:rPr lang="en-US" dirty="0"/>
              <a:t>Better patient outcomes </a:t>
            </a:r>
          </a:p>
          <a:p>
            <a:r>
              <a:rPr lang="en-US" dirty="0"/>
              <a:t>Stronger retention and satisfaction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3A037-92B2-4428-8F61-FA345FA6475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510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Click to Edit Master Subtitle</a:t>
            </a:r>
          </a:p>
        </p:txBody>
      </p:sp>
      <p:sp>
        <p:nvSpPr>
          <p:cNvPr id="5" name="Slide Number Placeholder 4"/>
          <p:cNvSpPr>
            <a:spLocks noGrp="1"/>
          </p:cNvSpPr>
          <p:nvPr>
            <p:ph type="sldNum" sz="quarter" idx="5"/>
          </p:nvPr>
        </p:nvSpPr>
        <p:spPr/>
        <p:txBody>
          <a:bodyPr/>
          <a:lstStyle/>
          <a:p>
            <a:fld id="{D7999D37-7A23-46AE-9251-FBB5FE551F69}" type="slidenum">
              <a:rPr lang="en-US" smtClean="0"/>
              <a:t>9</a:t>
            </a:fld>
            <a:endParaRPr lang="en-US" dirty="0"/>
          </a:p>
        </p:txBody>
      </p:sp>
    </p:spTree>
    <p:extLst>
      <p:ext uri="{BB962C8B-B14F-4D97-AF65-F5344CB8AC3E}">
        <p14:creationId xmlns:p14="http://schemas.microsoft.com/office/powerpoint/2010/main" val="313943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So many clinicians manage </a:t>
            </a:r>
            <a:r>
              <a:rPr lang="en-US" b="1" dirty="0"/>
              <a:t>complex clinical, emotional, and physical workloads</a:t>
            </a:r>
            <a:r>
              <a:rPr lang="en-US" dirty="0"/>
              <a:t>.</a:t>
            </a:r>
          </a:p>
          <a:p>
            <a:r>
              <a:rPr lang="en-US" dirty="0"/>
              <a:t>In pediatrics, families depend on us during difficult moments.</a:t>
            </a:r>
          </a:p>
          <a:p>
            <a:r>
              <a:rPr lang="en-US" dirty="0"/>
              <a:t>If clinicians are supported and engaged, </a:t>
            </a:r>
            <a:r>
              <a:rPr lang="en-US" b="1" dirty="0"/>
              <a:t>patients benefit directly</a:t>
            </a:r>
            <a:r>
              <a:rPr lang="en-US" dirty="0"/>
              <a:t>.</a:t>
            </a:r>
          </a:p>
          <a:p>
            <a:endParaRPr lang="en-US" dirty="0"/>
          </a:p>
        </p:txBody>
      </p:sp>
      <p:sp>
        <p:nvSpPr>
          <p:cNvPr id="4" name="Header Placeholder 3"/>
          <p:cNvSpPr>
            <a:spLocks noGrp="1"/>
          </p:cNvSpPr>
          <p:nvPr>
            <p:ph type="hdr" sz="quarter"/>
          </p:nvPr>
        </p:nvSpPr>
        <p:spPr/>
        <p:txBody>
          <a:bodyPr/>
          <a:lstStyle/>
          <a:p>
            <a:r>
              <a:rPr lang="en-US" dirty="0"/>
              <a:t>Click to Edit Master Subtitle</a:t>
            </a:r>
          </a:p>
        </p:txBody>
      </p:sp>
      <p:sp>
        <p:nvSpPr>
          <p:cNvPr id="5" name="Slide Number Placeholder 4"/>
          <p:cNvSpPr>
            <a:spLocks noGrp="1"/>
          </p:cNvSpPr>
          <p:nvPr>
            <p:ph type="sldNum" sz="quarter" idx="5"/>
          </p:nvPr>
        </p:nvSpPr>
        <p:spPr/>
        <p:txBody>
          <a:bodyPr/>
          <a:lstStyle/>
          <a:p>
            <a:fld id="{D7999D37-7A23-46AE-9251-FBB5FE551F69}" type="slidenum">
              <a:rPr lang="en-US" smtClean="0"/>
              <a:t>10</a:t>
            </a:fld>
            <a:endParaRPr lang="en-US" dirty="0"/>
          </a:p>
        </p:txBody>
      </p:sp>
    </p:spTree>
    <p:extLst>
      <p:ext uri="{BB962C8B-B14F-4D97-AF65-F5344CB8AC3E}">
        <p14:creationId xmlns:p14="http://schemas.microsoft.com/office/powerpoint/2010/main" val="2577137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Flexible work structures</a:t>
            </a:r>
            <a:endParaRPr lang="en-US" dirty="0"/>
          </a:p>
          <a:p>
            <a:r>
              <a:rPr lang="en-US" dirty="0"/>
              <a:t>Many clinicians work </a:t>
            </a:r>
            <a:r>
              <a:rPr lang="en-US" b="1" dirty="0"/>
              <a:t>4-day weeks (10-hour days)</a:t>
            </a:r>
            <a:endParaRPr lang="en-US" dirty="0"/>
          </a:p>
          <a:p>
            <a:r>
              <a:rPr lang="en-US" dirty="0"/>
              <a:t>Others prefer </a:t>
            </a:r>
            <a:r>
              <a:rPr lang="en-US" b="1" dirty="0"/>
              <a:t>traditional 8-hour schedules</a:t>
            </a:r>
            <a:endParaRPr lang="en-US" dirty="0"/>
          </a:p>
          <a:p>
            <a:r>
              <a:rPr lang="en-US" dirty="0"/>
              <a:t>Clinics can build </a:t>
            </a:r>
            <a:r>
              <a:rPr lang="en-US" b="1" dirty="0"/>
              <a:t>rotating schedules or long weekends</a:t>
            </a:r>
            <a:endParaRPr lang="en-US" dirty="0"/>
          </a:p>
          <a:p>
            <a:r>
              <a:rPr lang="en-US" b="1" dirty="0"/>
              <a:t>Empowered leadership</a:t>
            </a:r>
            <a:endParaRPr lang="en-US" dirty="0"/>
          </a:p>
          <a:p>
            <a:r>
              <a:rPr lang="en-US" dirty="0"/>
              <a:t>Ideas come from the clinicians, techs and patient care coordinators who are doing the work daily for our patients, not just upper management</a:t>
            </a:r>
          </a:p>
          <a:p>
            <a:r>
              <a:rPr lang="en-US" dirty="0"/>
              <a:t>Staff help shape processes and improvements</a:t>
            </a:r>
          </a:p>
          <a:p>
            <a:r>
              <a:rPr lang="en-US" b="1" dirty="0"/>
              <a:t>Professional engagement</a:t>
            </a:r>
            <a:endParaRPr lang="en-US" dirty="0"/>
          </a:p>
          <a:p>
            <a:r>
              <a:rPr lang="en-US" dirty="0"/>
              <a:t>Encouraged to participate in:</a:t>
            </a:r>
          </a:p>
          <a:p>
            <a:pPr lvl="1"/>
            <a:r>
              <a:rPr lang="en-US" dirty="0"/>
              <a:t>ABC</a:t>
            </a:r>
          </a:p>
          <a:p>
            <a:pPr lvl="1"/>
            <a:r>
              <a:rPr lang="en-US" dirty="0"/>
              <a:t>NCOPE</a:t>
            </a:r>
          </a:p>
          <a:p>
            <a:pPr lvl="1"/>
            <a:r>
              <a:rPr lang="en-US" dirty="0"/>
              <a:t>Academy</a:t>
            </a:r>
          </a:p>
          <a:p>
            <a:pPr lvl="1"/>
            <a:r>
              <a:rPr lang="en-US" dirty="0"/>
              <a:t>Presenting at conferences</a:t>
            </a:r>
          </a:p>
          <a:p>
            <a:r>
              <a:rPr lang="en-US" b="1" dirty="0"/>
              <a:t>Connected culture</a:t>
            </a:r>
            <a:endParaRPr lang="en-US" dirty="0"/>
          </a:p>
          <a:p>
            <a:r>
              <a:rPr lang="en-US" dirty="0"/>
              <a:t>Even as we grow nationally, we maintain a </a:t>
            </a:r>
            <a:r>
              <a:rPr lang="en-US" b="1" dirty="0"/>
              <a:t>small-organization feel</a:t>
            </a:r>
            <a:endParaRPr lang="en-US" dirty="0"/>
          </a:p>
          <a:p>
            <a:endParaRPr lang="en-US" dirty="0"/>
          </a:p>
        </p:txBody>
      </p:sp>
      <p:sp>
        <p:nvSpPr>
          <p:cNvPr id="4" name="Header Placeholder 3"/>
          <p:cNvSpPr>
            <a:spLocks noGrp="1"/>
          </p:cNvSpPr>
          <p:nvPr>
            <p:ph type="hdr" sz="quarter"/>
          </p:nvPr>
        </p:nvSpPr>
        <p:spPr/>
        <p:txBody>
          <a:bodyPr/>
          <a:lstStyle/>
          <a:p>
            <a:r>
              <a:rPr lang="en-US" dirty="0"/>
              <a:t>Click to Edit Master Subtitle</a:t>
            </a:r>
          </a:p>
        </p:txBody>
      </p:sp>
      <p:sp>
        <p:nvSpPr>
          <p:cNvPr id="5" name="Slide Number Placeholder 4"/>
          <p:cNvSpPr>
            <a:spLocks noGrp="1"/>
          </p:cNvSpPr>
          <p:nvPr>
            <p:ph type="sldNum" sz="quarter" idx="5"/>
          </p:nvPr>
        </p:nvSpPr>
        <p:spPr/>
        <p:txBody>
          <a:bodyPr/>
          <a:lstStyle/>
          <a:p>
            <a:fld id="{D7999D37-7A23-46AE-9251-FBB5FE551F69}" type="slidenum">
              <a:rPr lang="en-US" smtClean="0"/>
              <a:t>11</a:t>
            </a:fld>
            <a:endParaRPr lang="en-US" dirty="0"/>
          </a:p>
        </p:txBody>
      </p:sp>
    </p:spTree>
    <p:extLst>
      <p:ext uri="{BB962C8B-B14F-4D97-AF65-F5344CB8AC3E}">
        <p14:creationId xmlns:p14="http://schemas.microsoft.com/office/powerpoint/2010/main" val="3632862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use internal channels where employees share </a:t>
            </a:r>
            <a:r>
              <a:rPr lang="en-US" b="1" dirty="0"/>
              <a:t>personal milestones, clinic wins, and stories</a:t>
            </a:r>
            <a:r>
              <a:rPr lang="en-US" dirty="0"/>
              <a:t>.</a:t>
            </a:r>
          </a:p>
          <a:p>
            <a:r>
              <a:rPr lang="en-US" dirty="0"/>
              <a:t>These small things help build </a:t>
            </a:r>
            <a:r>
              <a:rPr lang="en-US" b="1" dirty="0"/>
              <a:t>trust and connection across locations</a:t>
            </a:r>
            <a:r>
              <a:rPr lang="en-US" dirty="0"/>
              <a:t>.</a:t>
            </a:r>
          </a:p>
          <a:p>
            <a:r>
              <a:rPr lang="en-US" dirty="0"/>
              <a:t>Employees can also join focus teams in areas that they are interested in. This is not a requirement for employees, but many employees do joint these teams because they are how we set standards throughout our organization and clinicians want their voices heard! We have spinal, cranial, prosthetics and lower limb teams in our organization. Clinicians often join subgroups that set standards, do research, come up with outreach activities and overall progress clinical improvement. </a:t>
            </a:r>
          </a:p>
          <a:p>
            <a:r>
              <a:rPr lang="en-US" dirty="0"/>
              <a:t>Employees receive </a:t>
            </a:r>
            <a:r>
              <a:rPr lang="en-US" b="1" dirty="0"/>
              <a:t>protected time during the workday to contribute to these voluntary groups!</a:t>
            </a:r>
            <a:endParaRPr lang="en-US" dirty="0"/>
          </a:p>
          <a:p>
            <a:r>
              <a:rPr lang="en-US" dirty="0"/>
              <a:t>Every employee is also a </a:t>
            </a:r>
            <a:r>
              <a:rPr lang="en-US" b="1" dirty="0"/>
              <a:t>shareholder in Orthopediatrics</a:t>
            </a:r>
            <a:r>
              <a:rPr lang="en-US" dirty="0"/>
              <a:t>, reinforcing shared success.</a:t>
            </a:r>
          </a:p>
          <a:p>
            <a:r>
              <a:rPr lang="en-US" dirty="0"/>
              <a:t>All in all - Our mission of advancing pediatric O&amp;P care cannot happen without putting our employees first.</a:t>
            </a:r>
          </a:p>
          <a:p>
            <a:endParaRPr lang="en-US" dirty="0"/>
          </a:p>
        </p:txBody>
      </p:sp>
      <p:sp>
        <p:nvSpPr>
          <p:cNvPr id="4" name="Header Placeholder 3"/>
          <p:cNvSpPr>
            <a:spLocks noGrp="1"/>
          </p:cNvSpPr>
          <p:nvPr>
            <p:ph type="hdr" sz="quarter"/>
          </p:nvPr>
        </p:nvSpPr>
        <p:spPr/>
        <p:txBody>
          <a:bodyPr/>
          <a:lstStyle/>
          <a:p>
            <a:r>
              <a:rPr lang="en-US" dirty="0"/>
              <a:t>Click to Edit Master Subtitle</a:t>
            </a:r>
          </a:p>
        </p:txBody>
      </p:sp>
      <p:sp>
        <p:nvSpPr>
          <p:cNvPr id="5" name="Slide Number Placeholder 4"/>
          <p:cNvSpPr>
            <a:spLocks noGrp="1"/>
          </p:cNvSpPr>
          <p:nvPr>
            <p:ph type="sldNum" sz="quarter" idx="5"/>
          </p:nvPr>
        </p:nvSpPr>
        <p:spPr/>
        <p:txBody>
          <a:bodyPr/>
          <a:lstStyle/>
          <a:p>
            <a:fld id="{D7999D37-7A23-46AE-9251-FBB5FE551F69}" type="slidenum">
              <a:rPr lang="en-US" smtClean="0"/>
              <a:t>12</a:t>
            </a:fld>
            <a:endParaRPr lang="en-US" dirty="0"/>
          </a:p>
        </p:txBody>
      </p:sp>
    </p:spTree>
    <p:extLst>
      <p:ext uri="{BB962C8B-B14F-4D97-AF65-F5344CB8AC3E}">
        <p14:creationId xmlns:p14="http://schemas.microsoft.com/office/powerpoint/2010/main" val="105833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At our company we have a relatively large residency program and we know that Residency is a </a:t>
            </a:r>
            <a:r>
              <a:rPr lang="en-US" b="1" dirty="0"/>
              <a:t>major transition period</a:t>
            </a:r>
            <a:r>
              <a:rPr lang="en-US" dirty="0"/>
              <a:t>. </a:t>
            </a:r>
          </a:p>
          <a:p>
            <a:r>
              <a:rPr lang="en-US" dirty="0"/>
              <a:t>New clinicians are learning clinical decision-making </a:t>
            </a:r>
            <a:r>
              <a:rPr lang="en-US" b="1" dirty="0"/>
              <a:t>while adjusting to full clinical responsibility and simply becoming an employee</a:t>
            </a:r>
            <a:endParaRPr lang="en-US" dirty="0"/>
          </a:p>
          <a:p>
            <a:r>
              <a:rPr lang="en-US" dirty="0"/>
              <a:t>Our goal is to:</a:t>
            </a:r>
          </a:p>
          <a:p>
            <a:r>
              <a:rPr lang="en-US" dirty="0"/>
              <a:t>Provide hands-on mentorship</a:t>
            </a:r>
          </a:p>
          <a:p>
            <a:r>
              <a:rPr lang="en-US" dirty="0"/>
              <a:t>Normalize asking questions </a:t>
            </a:r>
          </a:p>
          <a:p>
            <a:r>
              <a:rPr lang="en-US" dirty="0"/>
              <a:t>And Encourage professional participation early on</a:t>
            </a:r>
          </a:p>
          <a:p>
            <a:r>
              <a:rPr lang="en-US" dirty="0"/>
              <a:t>Starting careers in an environment that values wellness helps clinicians build </a:t>
            </a:r>
            <a:r>
              <a:rPr lang="en-US" b="1" dirty="0"/>
              <a:t>healthy habits that last decades</a:t>
            </a:r>
            <a:r>
              <a:rPr lang="en-US" dirty="0"/>
              <a:t>.</a:t>
            </a:r>
          </a:p>
          <a:p>
            <a:r>
              <a:rPr lang="en-US" dirty="0"/>
              <a:t>For example, we make sure we have all new employees and of course all residents come to our headquarters just outside of Boston regardless of the region they will be working in. We have them come in groups, 3 times each year for live in person trainings, team bonding, fun activities and so they personally get to know the people they will be interacting with and hearing from on a daily basis – so everyone from our technicians, to customer service and to upper management – because getting to know each other on a personal level can help foster a family environment and overall wellness. We also do a residency event yearly where all of the residents come up for a couple of days to meet and do some team bonding activities like top golf and trivia. </a:t>
            </a:r>
          </a:p>
          <a:p>
            <a:endParaRPr lang="en-US" dirty="0"/>
          </a:p>
        </p:txBody>
      </p:sp>
      <p:sp>
        <p:nvSpPr>
          <p:cNvPr id="4" name="Header Placeholder 3"/>
          <p:cNvSpPr>
            <a:spLocks noGrp="1"/>
          </p:cNvSpPr>
          <p:nvPr>
            <p:ph type="hdr" sz="quarter"/>
          </p:nvPr>
        </p:nvSpPr>
        <p:spPr/>
        <p:txBody>
          <a:bodyPr/>
          <a:lstStyle/>
          <a:p>
            <a:r>
              <a:rPr lang="en-US" dirty="0"/>
              <a:t>Click to Edit Master Subtitle</a:t>
            </a:r>
          </a:p>
        </p:txBody>
      </p:sp>
      <p:sp>
        <p:nvSpPr>
          <p:cNvPr id="5" name="Slide Number Placeholder 4"/>
          <p:cNvSpPr>
            <a:spLocks noGrp="1"/>
          </p:cNvSpPr>
          <p:nvPr>
            <p:ph type="sldNum" sz="quarter" idx="5"/>
          </p:nvPr>
        </p:nvSpPr>
        <p:spPr/>
        <p:txBody>
          <a:bodyPr/>
          <a:lstStyle/>
          <a:p>
            <a:fld id="{D7999D37-7A23-46AE-9251-FBB5FE551F69}" type="slidenum">
              <a:rPr lang="en-US" smtClean="0"/>
              <a:t>13</a:t>
            </a:fld>
            <a:endParaRPr lang="en-US" dirty="0"/>
          </a:p>
        </p:txBody>
      </p:sp>
    </p:spTree>
    <p:extLst>
      <p:ext uri="{BB962C8B-B14F-4D97-AF65-F5344CB8AC3E}">
        <p14:creationId xmlns:p14="http://schemas.microsoft.com/office/powerpoint/2010/main" val="82113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FC99-7139-F2E4-0A1B-0423FBE5B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C7650-31D0-E3C7-AAEF-8A75FCE7E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A1DAAE-C455-544D-4646-B61F59CC1E5A}"/>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5" name="Footer Placeholder 4">
            <a:extLst>
              <a:ext uri="{FF2B5EF4-FFF2-40B4-BE49-F238E27FC236}">
                <a16:creationId xmlns:a16="http://schemas.microsoft.com/office/drawing/2014/main" id="{B251EC83-F2C4-65C8-A675-A8C4BAA05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21029-1A9C-2E5A-C965-1751FA859AA4}"/>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219824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9323-A92B-5FF2-DE90-32A2197A75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0CA998-C179-5A3D-235B-B7F8F86A15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964C6-6440-8B2A-ED80-12D5EFDE01B8}"/>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5" name="Footer Placeholder 4">
            <a:extLst>
              <a:ext uri="{FF2B5EF4-FFF2-40B4-BE49-F238E27FC236}">
                <a16:creationId xmlns:a16="http://schemas.microsoft.com/office/drawing/2014/main" id="{9D94654E-08FE-5A41-718E-6829B8A4A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9B0FC-ADFE-5544-91A8-8912C0DBF226}"/>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124586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39DAB-7956-AF57-1D64-2639099CAA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3D330-3F86-7101-E4B3-0D61F85F73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1DEC9-F22B-745B-C108-DCF82589B147}"/>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5" name="Footer Placeholder 4">
            <a:extLst>
              <a:ext uri="{FF2B5EF4-FFF2-40B4-BE49-F238E27FC236}">
                <a16:creationId xmlns:a16="http://schemas.microsoft.com/office/drawing/2014/main" id="{A58BC982-9115-00A7-5F1F-3F246FE7B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D10A5-6472-EB46-C9CE-7F1974BCCBA9}"/>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2721437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0D7E43-6EC7-5DCC-4ECB-02D63E8D3435}"/>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4A2B1498-AA2A-D9E6-8D02-48B53BF0BAA0}"/>
              </a:ext>
            </a:extLst>
          </p:cNvPr>
          <p:cNvSpPr>
            <a:spLocks noGrp="1"/>
          </p:cNvSpPr>
          <p:nvPr>
            <p:ph type="body" idx="1"/>
          </p:nvPr>
        </p:nvSpPr>
        <p:spPr>
          <a:xfrm>
            <a:off x="437284" y="314901"/>
            <a:ext cx="7792316" cy="1860263"/>
          </a:xfrm>
        </p:spPr>
        <p:txBody>
          <a:bodyPr>
            <a:normAutofit/>
          </a:bodyPr>
          <a:lstStyle>
            <a:lvl1pPr marL="0" indent="0">
              <a:lnSpc>
                <a:spcPct val="100000"/>
              </a:lnSpc>
              <a:buNone/>
              <a:defRPr sz="4000" b="1" spc="5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Date Placeholder 3">
            <a:extLst>
              <a:ext uri="{FF2B5EF4-FFF2-40B4-BE49-F238E27FC236}">
                <a16:creationId xmlns:a16="http://schemas.microsoft.com/office/drawing/2014/main" id="{A82CB04F-D352-3826-6791-8A9852486CD3}"/>
              </a:ext>
            </a:extLst>
          </p:cNvPr>
          <p:cNvSpPr>
            <a:spLocks noGrp="1"/>
          </p:cNvSpPr>
          <p:nvPr>
            <p:ph type="dt" sz="half" idx="10"/>
          </p:nvPr>
        </p:nvSpPr>
        <p:spPr>
          <a:xfrm>
            <a:off x="437284" y="6356350"/>
            <a:ext cx="1827934" cy="365125"/>
          </a:xfrm>
          <a:prstGeom prst="rect">
            <a:avLst/>
          </a:prstGeom>
        </p:spPr>
        <p:txBody>
          <a:bodyPr/>
          <a:lstStyle>
            <a:lvl1pPr>
              <a:defRPr sz="1000">
                <a:solidFill>
                  <a:schemeClr val="bg1"/>
                </a:solidFill>
              </a:defRPr>
            </a:lvl1pPr>
          </a:lstStyle>
          <a:p>
            <a:endParaRPr lang="en-US" dirty="0">
              <a:solidFill>
                <a:schemeClr val="bg1"/>
              </a:solidFill>
            </a:endParaRPr>
          </a:p>
        </p:txBody>
      </p:sp>
      <p:sp>
        <p:nvSpPr>
          <p:cNvPr id="12" name="Footer Placeholder 4">
            <a:extLst>
              <a:ext uri="{FF2B5EF4-FFF2-40B4-BE49-F238E27FC236}">
                <a16:creationId xmlns:a16="http://schemas.microsoft.com/office/drawing/2014/main" id="{E8956ABC-B634-8A7A-91A3-FD32A46A539E}"/>
              </a:ext>
            </a:extLst>
          </p:cNvPr>
          <p:cNvSpPr>
            <a:spLocks noGrp="1"/>
          </p:cNvSpPr>
          <p:nvPr>
            <p:ph type="ftr" sz="quarter" idx="11"/>
          </p:nvPr>
        </p:nvSpPr>
        <p:spPr>
          <a:xfrm>
            <a:off x="2391062" y="6356350"/>
            <a:ext cx="7449128" cy="365125"/>
          </a:xfrm>
          <a:prstGeom prst="rect">
            <a:avLst/>
          </a:prstGeom>
        </p:spPr>
        <p:txBody>
          <a:bodyPr/>
          <a:lstStyle>
            <a:lvl1pPr>
              <a:defRPr sz="1000">
                <a:solidFill>
                  <a:schemeClr val="bg1"/>
                </a:solidFill>
              </a:defRPr>
            </a:lvl1pPr>
          </a:lstStyle>
          <a:p>
            <a:r>
              <a:rPr lang="en-US"/>
              <a:t>WhatisPOP?</a:t>
            </a:r>
          </a:p>
        </p:txBody>
      </p:sp>
      <p:sp>
        <p:nvSpPr>
          <p:cNvPr id="13" name="Slide Number Placeholder 5">
            <a:extLst>
              <a:ext uri="{FF2B5EF4-FFF2-40B4-BE49-F238E27FC236}">
                <a16:creationId xmlns:a16="http://schemas.microsoft.com/office/drawing/2014/main" id="{1C5ED4CB-7180-CA4A-4DE7-F89558C2D022}"/>
              </a:ext>
            </a:extLst>
          </p:cNvPr>
          <p:cNvSpPr>
            <a:spLocks noGrp="1"/>
          </p:cNvSpPr>
          <p:nvPr>
            <p:ph type="sldNum" sz="quarter" idx="12"/>
          </p:nvPr>
        </p:nvSpPr>
        <p:spPr>
          <a:xfrm>
            <a:off x="9954490" y="6356350"/>
            <a:ext cx="1825336" cy="365125"/>
          </a:xfrm>
          <a:prstGeom prst="rect">
            <a:avLst/>
          </a:prstGeom>
        </p:spPr>
        <p:txBody>
          <a:bodyPr/>
          <a:lstStyle>
            <a:lvl1pPr>
              <a:defRPr sz="1000">
                <a:solidFill>
                  <a:schemeClr val="bg1"/>
                </a:solidFill>
              </a:defRPr>
            </a:lvl1pPr>
          </a:lstStyle>
          <a:p>
            <a:fld id="{A49DFD55-3C28-40EF-9E31-A92D2E4017FF}" type="slidenum">
              <a:rPr lang="en-US" smtClean="0"/>
              <a:pPr/>
              <a:t>‹#›</a:t>
            </a:fld>
            <a:endParaRPr lang="en-US"/>
          </a:p>
        </p:txBody>
      </p:sp>
      <p:pic>
        <p:nvPicPr>
          <p:cNvPr id="2" name="Picture 1">
            <a:extLst>
              <a:ext uri="{FF2B5EF4-FFF2-40B4-BE49-F238E27FC236}">
                <a16:creationId xmlns:a16="http://schemas.microsoft.com/office/drawing/2014/main" id="{02DBCC86-6F0D-3CA5-97CA-C1922A70563A}"/>
              </a:ext>
            </a:extLst>
          </p:cNvPr>
          <p:cNvPicPr>
            <a:picLocks noChangeAspect="1"/>
          </p:cNvPicPr>
          <p:nvPr userDrawn="1"/>
        </p:nvPicPr>
        <p:blipFill>
          <a:blip r:embed="rId3"/>
          <a:srcRect r="371" b="1580"/>
          <a:stretch>
            <a:fillRect/>
          </a:stretch>
        </p:blipFill>
        <p:spPr>
          <a:xfrm>
            <a:off x="8496035" y="314901"/>
            <a:ext cx="3283792" cy="18602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2513304"/>
      </p:ext>
    </p:extLst>
  </p:cSld>
  <p:clrMapOvr>
    <a:overrideClrMapping bg1="lt1" tx1="dk1" bg2="lt2" tx2="dk2" accent1="accent1" accent2="accent2" accent3="accent3" accent4="accent4" accent5="accent5" accent6="accent6" hlink="hlink" folHlink="folHlink"/>
  </p:clrMapOvr>
  <p:transition spd="slow" advClick="0" advTm="5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images">
    <p:spTree>
      <p:nvGrpSpPr>
        <p:cNvPr id="1" name=""/>
        <p:cNvGrpSpPr/>
        <p:nvPr/>
      </p:nvGrpSpPr>
      <p:grpSpPr>
        <a:xfrm>
          <a:off x="0" y="0"/>
          <a:ext cx="0" cy="0"/>
          <a:chOff x="0" y="0"/>
          <a:chExt cx="0" cy="0"/>
        </a:xfrm>
      </p:grpSpPr>
      <p:pic>
        <p:nvPicPr>
          <p:cNvPr id="16" name="Picture 15" descr="A blue and black hexagons&#10;&#10;AI-generated content may be incorrect.">
            <a:extLst>
              <a:ext uri="{FF2B5EF4-FFF2-40B4-BE49-F238E27FC236}">
                <a16:creationId xmlns:a16="http://schemas.microsoft.com/office/drawing/2014/main" id="{74C062F2-E269-F48F-6083-8AD64A7DC502}"/>
              </a:ext>
            </a:extLst>
          </p:cNvPr>
          <p:cNvPicPr>
            <a:picLocks noChangeAspect="1"/>
          </p:cNvPicPr>
          <p:nvPr userDrawn="1"/>
        </p:nvPicPr>
        <p:blipFill>
          <a:blip r:embed="rId2">
            <a:alphaModFix amt="52000"/>
            <a:extLst>
              <a:ext uri="{28A0092B-C50C-407E-A947-70E740481C1C}">
                <a14:useLocalDpi xmlns:a14="http://schemas.microsoft.com/office/drawing/2010/main" val="0"/>
              </a:ext>
            </a:extLst>
          </a:blip>
          <a:stretch>
            <a:fillRect/>
          </a:stretch>
        </p:blipFill>
        <p:spPr>
          <a:xfrm flipH="1">
            <a:off x="-94804" y="-199860"/>
            <a:ext cx="2130637" cy="2025483"/>
          </a:xfrm>
          <a:prstGeom prst="rect">
            <a:avLst/>
          </a:prstGeom>
        </p:spPr>
      </p:pic>
      <p:sp>
        <p:nvSpPr>
          <p:cNvPr id="18" name="Picture Placeholder 7">
            <a:extLst>
              <a:ext uri="{FF2B5EF4-FFF2-40B4-BE49-F238E27FC236}">
                <a16:creationId xmlns:a16="http://schemas.microsoft.com/office/drawing/2014/main" id="{015BCFB8-5614-E50E-AF1C-55DF60EFE846}"/>
              </a:ext>
            </a:extLst>
          </p:cNvPr>
          <p:cNvSpPr>
            <a:spLocks noGrp="1"/>
          </p:cNvSpPr>
          <p:nvPr>
            <p:ph type="pic" sz="quarter" idx="15"/>
          </p:nvPr>
        </p:nvSpPr>
        <p:spPr>
          <a:xfrm>
            <a:off x="850030" y="1861125"/>
            <a:ext cx="2371605" cy="2320419"/>
          </a:xfrm>
          <a:prstGeom prst="rect">
            <a:avLst/>
          </a:prstGeom>
        </p:spPr>
        <p:txBody>
          <a:bodyPr/>
          <a:lstStyle>
            <a:lvl1pPr>
              <a:defRPr>
                <a:solidFill>
                  <a:srgbClr val="B3B5BA"/>
                </a:solidFill>
                <a:latin typeface="Lato" panose="020F0502020204030203" pitchFamily="34" charset="0"/>
                <a:cs typeface="Lato" panose="020F0502020204030203" pitchFamily="34" charset="0"/>
              </a:defRPr>
            </a:lvl1pPr>
          </a:lstStyle>
          <a:p>
            <a:endParaRPr lang="en-US" dirty="0"/>
          </a:p>
        </p:txBody>
      </p:sp>
      <p:sp>
        <p:nvSpPr>
          <p:cNvPr id="9" name="Slide Number Placeholder 2">
            <a:extLst>
              <a:ext uri="{FF2B5EF4-FFF2-40B4-BE49-F238E27FC236}">
                <a16:creationId xmlns:a16="http://schemas.microsoft.com/office/drawing/2014/main" id="{53060312-75A9-345F-BF6C-6C8140C781D2}"/>
              </a:ext>
            </a:extLst>
          </p:cNvPr>
          <p:cNvSpPr>
            <a:spLocks noGrp="1"/>
          </p:cNvSpPr>
          <p:nvPr>
            <p:ph type="sldNum" sz="quarter" idx="4294967295"/>
          </p:nvPr>
        </p:nvSpPr>
        <p:spPr>
          <a:xfrm>
            <a:off x="8610600" y="6356350"/>
            <a:ext cx="2743200" cy="365125"/>
          </a:xfrm>
        </p:spPr>
        <p:txBody>
          <a:bodyPr/>
          <a:lstStyle/>
          <a:p>
            <a:fld id="{8770199F-4CF3-4EB6-B631-D62D800AC025}" type="slidenum">
              <a:rPr lang="en-US" smtClean="0"/>
              <a:t>‹#›</a:t>
            </a:fld>
            <a:endParaRPr lang="en-US" dirty="0"/>
          </a:p>
        </p:txBody>
      </p:sp>
      <p:sp>
        <p:nvSpPr>
          <p:cNvPr id="10" name="Hexagon 6">
            <a:extLst>
              <a:ext uri="{FF2B5EF4-FFF2-40B4-BE49-F238E27FC236}">
                <a16:creationId xmlns:a16="http://schemas.microsoft.com/office/drawing/2014/main" id="{DB836675-F1BF-1164-5AA1-2D0B3D69AF7E}"/>
              </a:ext>
            </a:extLst>
          </p:cNvPr>
          <p:cNvSpPr/>
          <p:nvPr userDrawn="1"/>
        </p:nvSpPr>
        <p:spPr>
          <a:xfrm rot="16200000">
            <a:off x="11364556" y="6022080"/>
            <a:ext cx="1063761" cy="634834"/>
          </a:xfrm>
          <a:custGeom>
            <a:avLst/>
            <a:gdLst>
              <a:gd name="connsiteX0" fmla="*/ 0 w 1462589"/>
              <a:gd name="connsiteY0" fmla="*/ 612981 h 1225961"/>
              <a:gd name="connsiteX1" fmla="*/ 306490 w 1462589"/>
              <a:gd name="connsiteY1" fmla="*/ 0 h 1225961"/>
              <a:gd name="connsiteX2" fmla="*/ 1156099 w 1462589"/>
              <a:gd name="connsiteY2" fmla="*/ 0 h 1225961"/>
              <a:gd name="connsiteX3" fmla="*/ 1462589 w 1462589"/>
              <a:gd name="connsiteY3" fmla="*/ 612981 h 1225961"/>
              <a:gd name="connsiteX4" fmla="*/ 1156099 w 1462589"/>
              <a:gd name="connsiteY4" fmla="*/ 1225961 h 1225961"/>
              <a:gd name="connsiteX5" fmla="*/ 306490 w 1462589"/>
              <a:gd name="connsiteY5" fmla="*/ 1225961 h 1225961"/>
              <a:gd name="connsiteX6" fmla="*/ 0 w 1462589"/>
              <a:gd name="connsiteY6" fmla="*/ 612981 h 1225961"/>
              <a:gd name="connsiteX0" fmla="*/ 0 w 1462589"/>
              <a:gd name="connsiteY0" fmla="*/ 612981 h 1225961"/>
              <a:gd name="connsiteX1" fmla="*/ 306490 w 1462589"/>
              <a:gd name="connsiteY1" fmla="*/ 0 h 1225961"/>
              <a:gd name="connsiteX2" fmla="*/ 1156099 w 1462589"/>
              <a:gd name="connsiteY2" fmla="*/ 0 h 1225961"/>
              <a:gd name="connsiteX3" fmla="*/ 1462589 w 1462589"/>
              <a:gd name="connsiteY3" fmla="*/ 612981 h 1225961"/>
              <a:gd name="connsiteX4" fmla="*/ 1082208 w 1462589"/>
              <a:gd name="connsiteY4" fmla="*/ 662543 h 1225961"/>
              <a:gd name="connsiteX5" fmla="*/ 306490 w 1462589"/>
              <a:gd name="connsiteY5" fmla="*/ 1225961 h 1225961"/>
              <a:gd name="connsiteX6" fmla="*/ 0 w 1462589"/>
              <a:gd name="connsiteY6" fmla="*/ 612981 h 1225961"/>
              <a:gd name="connsiteX0" fmla="*/ 0 w 1462589"/>
              <a:gd name="connsiteY0" fmla="*/ 612981 h 662543"/>
              <a:gd name="connsiteX1" fmla="*/ 306490 w 1462589"/>
              <a:gd name="connsiteY1" fmla="*/ 0 h 662543"/>
              <a:gd name="connsiteX2" fmla="*/ 1156099 w 1462589"/>
              <a:gd name="connsiteY2" fmla="*/ 0 h 662543"/>
              <a:gd name="connsiteX3" fmla="*/ 1462589 w 1462589"/>
              <a:gd name="connsiteY3" fmla="*/ 612981 h 662543"/>
              <a:gd name="connsiteX4" fmla="*/ 1082208 w 1462589"/>
              <a:gd name="connsiteY4" fmla="*/ 662543 h 662543"/>
              <a:gd name="connsiteX5" fmla="*/ 435799 w 1462589"/>
              <a:gd name="connsiteY5" fmla="*/ 616361 h 662543"/>
              <a:gd name="connsiteX6" fmla="*/ 0 w 1462589"/>
              <a:gd name="connsiteY6" fmla="*/ 612981 h 662543"/>
              <a:gd name="connsiteX0" fmla="*/ 0 w 1462589"/>
              <a:gd name="connsiteY0" fmla="*/ 612981 h 616361"/>
              <a:gd name="connsiteX1" fmla="*/ 306490 w 1462589"/>
              <a:gd name="connsiteY1" fmla="*/ 0 h 616361"/>
              <a:gd name="connsiteX2" fmla="*/ 1156099 w 1462589"/>
              <a:gd name="connsiteY2" fmla="*/ 0 h 616361"/>
              <a:gd name="connsiteX3" fmla="*/ 1462589 w 1462589"/>
              <a:gd name="connsiteY3" fmla="*/ 612981 h 616361"/>
              <a:gd name="connsiteX4" fmla="*/ 1082208 w 1462589"/>
              <a:gd name="connsiteY4" fmla="*/ 607125 h 616361"/>
              <a:gd name="connsiteX5" fmla="*/ 435799 w 1462589"/>
              <a:gd name="connsiteY5" fmla="*/ 616361 h 616361"/>
              <a:gd name="connsiteX6" fmla="*/ 0 w 1462589"/>
              <a:gd name="connsiteY6" fmla="*/ 612981 h 616361"/>
              <a:gd name="connsiteX0" fmla="*/ 72201 w 1156099"/>
              <a:gd name="connsiteY0" fmla="*/ 354363 h 616361"/>
              <a:gd name="connsiteX1" fmla="*/ 0 w 1156099"/>
              <a:gd name="connsiteY1" fmla="*/ 0 h 616361"/>
              <a:gd name="connsiteX2" fmla="*/ 849609 w 1156099"/>
              <a:gd name="connsiteY2" fmla="*/ 0 h 616361"/>
              <a:gd name="connsiteX3" fmla="*/ 1156099 w 1156099"/>
              <a:gd name="connsiteY3" fmla="*/ 612981 h 616361"/>
              <a:gd name="connsiteX4" fmla="*/ 775718 w 1156099"/>
              <a:gd name="connsiteY4" fmla="*/ 607125 h 616361"/>
              <a:gd name="connsiteX5" fmla="*/ 129309 w 1156099"/>
              <a:gd name="connsiteY5" fmla="*/ 616361 h 616361"/>
              <a:gd name="connsiteX6" fmla="*/ 72201 w 1156099"/>
              <a:gd name="connsiteY6" fmla="*/ 354363 h 616361"/>
              <a:gd name="connsiteX0" fmla="*/ 0 w 1083898"/>
              <a:gd name="connsiteY0" fmla="*/ 354363 h 616361"/>
              <a:gd name="connsiteX1" fmla="*/ 29399 w 1083898"/>
              <a:gd name="connsiteY1" fmla="*/ 0 h 616361"/>
              <a:gd name="connsiteX2" fmla="*/ 777408 w 1083898"/>
              <a:gd name="connsiteY2" fmla="*/ 0 h 616361"/>
              <a:gd name="connsiteX3" fmla="*/ 1083898 w 1083898"/>
              <a:gd name="connsiteY3" fmla="*/ 612981 h 616361"/>
              <a:gd name="connsiteX4" fmla="*/ 703517 w 1083898"/>
              <a:gd name="connsiteY4" fmla="*/ 607125 h 616361"/>
              <a:gd name="connsiteX5" fmla="*/ 57108 w 1083898"/>
              <a:gd name="connsiteY5" fmla="*/ 616361 h 616361"/>
              <a:gd name="connsiteX6" fmla="*/ 0 w 1083898"/>
              <a:gd name="connsiteY6" fmla="*/ 354363 h 616361"/>
              <a:gd name="connsiteX0" fmla="*/ 26019 w 1054499"/>
              <a:gd name="connsiteY0" fmla="*/ 354366 h 616361"/>
              <a:gd name="connsiteX1" fmla="*/ 0 w 1054499"/>
              <a:gd name="connsiteY1" fmla="*/ 0 h 616361"/>
              <a:gd name="connsiteX2" fmla="*/ 748009 w 1054499"/>
              <a:gd name="connsiteY2" fmla="*/ 0 h 616361"/>
              <a:gd name="connsiteX3" fmla="*/ 1054499 w 1054499"/>
              <a:gd name="connsiteY3" fmla="*/ 612981 h 616361"/>
              <a:gd name="connsiteX4" fmla="*/ 674118 w 1054499"/>
              <a:gd name="connsiteY4" fmla="*/ 607125 h 616361"/>
              <a:gd name="connsiteX5" fmla="*/ 27709 w 1054499"/>
              <a:gd name="connsiteY5" fmla="*/ 616361 h 616361"/>
              <a:gd name="connsiteX6" fmla="*/ 26019 w 1054499"/>
              <a:gd name="connsiteY6" fmla="*/ 354366 h 616361"/>
              <a:gd name="connsiteX0" fmla="*/ 0 w 1056189"/>
              <a:gd name="connsiteY0" fmla="*/ 400548 h 616361"/>
              <a:gd name="connsiteX1" fmla="*/ 1690 w 1056189"/>
              <a:gd name="connsiteY1" fmla="*/ 0 h 616361"/>
              <a:gd name="connsiteX2" fmla="*/ 749699 w 1056189"/>
              <a:gd name="connsiteY2" fmla="*/ 0 h 616361"/>
              <a:gd name="connsiteX3" fmla="*/ 1056189 w 1056189"/>
              <a:gd name="connsiteY3" fmla="*/ 612981 h 616361"/>
              <a:gd name="connsiteX4" fmla="*/ 675808 w 1056189"/>
              <a:gd name="connsiteY4" fmla="*/ 607125 h 616361"/>
              <a:gd name="connsiteX5" fmla="*/ 29399 w 1056189"/>
              <a:gd name="connsiteY5" fmla="*/ 616361 h 616361"/>
              <a:gd name="connsiteX6" fmla="*/ 0 w 1056189"/>
              <a:gd name="connsiteY6" fmla="*/ 400548 h 616361"/>
              <a:gd name="connsiteX0" fmla="*/ 7572 w 1063761"/>
              <a:gd name="connsiteY0" fmla="*/ 400548 h 634834"/>
              <a:gd name="connsiteX1" fmla="*/ 9262 w 1063761"/>
              <a:gd name="connsiteY1" fmla="*/ 0 h 634834"/>
              <a:gd name="connsiteX2" fmla="*/ 757271 w 1063761"/>
              <a:gd name="connsiteY2" fmla="*/ 0 h 634834"/>
              <a:gd name="connsiteX3" fmla="*/ 1063761 w 1063761"/>
              <a:gd name="connsiteY3" fmla="*/ 612981 h 634834"/>
              <a:gd name="connsiteX4" fmla="*/ 683380 w 1063761"/>
              <a:gd name="connsiteY4" fmla="*/ 607125 h 634834"/>
              <a:gd name="connsiteX5" fmla="*/ 26 w 1063761"/>
              <a:gd name="connsiteY5" fmla="*/ 634834 h 634834"/>
              <a:gd name="connsiteX6" fmla="*/ 7572 w 1063761"/>
              <a:gd name="connsiteY6" fmla="*/ 400548 h 63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761" h="634834">
                <a:moveTo>
                  <a:pt x="7572" y="400548"/>
                </a:moveTo>
                <a:cubicBezTo>
                  <a:pt x="8135" y="267032"/>
                  <a:pt x="8699" y="133516"/>
                  <a:pt x="9262" y="0"/>
                </a:cubicBezTo>
                <a:lnTo>
                  <a:pt x="757271" y="0"/>
                </a:lnTo>
                <a:lnTo>
                  <a:pt x="1063761" y="612981"/>
                </a:lnTo>
                <a:lnTo>
                  <a:pt x="683380" y="607125"/>
                </a:lnTo>
                <a:lnTo>
                  <a:pt x="26" y="634834"/>
                </a:lnTo>
                <a:cubicBezTo>
                  <a:pt x="-537" y="547502"/>
                  <a:pt x="8135" y="487880"/>
                  <a:pt x="7572" y="400548"/>
                </a:cubicBezTo>
                <a:close/>
              </a:path>
            </a:pathLst>
          </a:custGeom>
          <a:solidFill>
            <a:srgbClr val="6AC7B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7">
            <a:extLst>
              <a:ext uri="{FF2B5EF4-FFF2-40B4-BE49-F238E27FC236}">
                <a16:creationId xmlns:a16="http://schemas.microsoft.com/office/drawing/2014/main" id="{61E24BC3-66BE-B5E0-6FBF-7D54CA47531E}"/>
              </a:ext>
            </a:extLst>
          </p:cNvPr>
          <p:cNvSpPr>
            <a:spLocks noGrp="1"/>
          </p:cNvSpPr>
          <p:nvPr>
            <p:ph type="pic" sz="quarter" idx="16"/>
          </p:nvPr>
        </p:nvSpPr>
        <p:spPr>
          <a:xfrm>
            <a:off x="3469585" y="1825623"/>
            <a:ext cx="2371605" cy="2320419"/>
          </a:xfrm>
          <a:prstGeom prst="rect">
            <a:avLst/>
          </a:prstGeom>
        </p:spPr>
        <p:txBody>
          <a:bodyPr/>
          <a:lstStyle>
            <a:lvl1pPr>
              <a:defRPr>
                <a:solidFill>
                  <a:srgbClr val="B3B5BA"/>
                </a:solidFill>
                <a:latin typeface="Lato" panose="020F0502020204030203" pitchFamily="34" charset="0"/>
                <a:cs typeface="Lato" panose="020F0502020204030203" pitchFamily="34" charset="0"/>
              </a:defRPr>
            </a:lvl1pPr>
          </a:lstStyle>
          <a:p>
            <a:endParaRPr lang="en-US" dirty="0"/>
          </a:p>
        </p:txBody>
      </p:sp>
      <p:sp>
        <p:nvSpPr>
          <p:cNvPr id="12" name="Picture Placeholder 7">
            <a:extLst>
              <a:ext uri="{FF2B5EF4-FFF2-40B4-BE49-F238E27FC236}">
                <a16:creationId xmlns:a16="http://schemas.microsoft.com/office/drawing/2014/main" id="{EB86C593-5D2B-48FB-BC5A-5607D1ECFCA0}"/>
              </a:ext>
            </a:extLst>
          </p:cNvPr>
          <p:cNvSpPr>
            <a:spLocks noGrp="1"/>
          </p:cNvSpPr>
          <p:nvPr>
            <p:ph type="pic" sz="quarter" idx="17"/>
          </p:nvPr>
        </p:nvSpPr>
        <p:spPr>
          <a:xfrm>
            <a:off x="6238995" y="1825621"/>
            <a:ext cx="2371605" cy="2320419"/>
          </a:xfrm>
          <a:prstGeom prst="rect">
            <a:avLst/>
          </a:prstGeom>
        </p:spPr>
        <p:txBody>
          <a:bodyPr/>
          <a:lstStyle>
            <a:lvl1pPr>
              <a:defRPr>
                <a:solidFill>
                  <a:srgbClr val="B3B5BA"/>
                </a:solidFill>
                <a:latin typeface="Lato" panose="020F0502020204030203" pitchFamily="34" charset="0"/>
                <a:cs typeface="Lato" panose="020F0502020204030203" pitchFamily="34" charset="0"/>
              </a:defRPr>
            </a:lvl1pPr>
          </a:lstStyle>
          <a:p>
            <a:endParaRPr lang="en-US" dirty="0"/>
          </a:p>
        </p:txBody>
      </p:sp>
      <p:sp>
        <p:nvSpPr>
          <p:cNvPr id="13" name="Picture Placeholder 7">
            <a:extLst>
              <a:ext uri="{FF2B5EF4-FFF2-40B4-BE49-F238E27FC236}">
                <a16:creationId xmlns:a16="http://schemas.microsoft.com/office/drawing/2014/main" id="{FE7518EF-2E50-A417-C955-090A88F3B0DD}"/>
              </a:ext>
            </a:extLst>
          </p:cNvPr>
          <p:cNvSpPr>
            <a:spLocks noGrp="1"/>
          </p:cNvSpPr>
          <p:nvPr>
            <p:ph type="pic" sz="quarter" idx="18"/>
          </p:nvPr>
        </p:nvSpPr>
        <p:spPr>
          <a:xfrm>
            <a:off x="8796397" y="1825621"/>
            <a:ext cx="2371605" cy="2320419"/>
          </a:xfrm>
          <a:prstGeom prst="rect">
            <a:avLst/>
          </a:prstGeom>
        </p:spPr>
        <p:txBody>
          <a:bodyPr/>
          <a:lstStyle>
            <a:lvl1pPr>
              <a:defRPr>
                <a:solidFill>
                  <a:srgbClr val="B3B5BA"/>
                </a:solidFill>
                <a:latin typeface="Lato" panose="020F0502020204030203" pitchFamily="34" charset="0"/>
                <a:cs typeface="Lato" panose="020F0502020204030203" pitchFamily="34" charset="0"/>
              </a:defRPr>
            </a:lvl1pPr>
          </a:lstStyle>
          <a:p>
            <a:endParaRPr lang="en-US" dirty="0"/>
          </a:p>
        </p:txBody>
      </p:sp>
      <p:sp>
        <p:nvSpPr>
          <p:cNvPr id="14" name="Title 1">
            <a:extLst>
              <a:ext uri="{FF2B5EF4-FFF2-40B4-BE49-F238E27FC236}">
                <a16:creationId xmlns:a16="http://schemas.microsoft.com/office/drawing/2014/main" id="{E5601C07-CE76-1BA0-8200-6D195AFFCCD8}"/>
              </a:ext>
            </a:extLst>
          </p:cNvPr>
          <p:cNvSpPr>
            <a:spLocks noGrp="1"/>
          </p:cNvSpPr>
          <p:nvPr>
            <p:ph type="title"/>
          </p:nvPr>
        </p:nvSpPr>
        <p:spPr>
          <a:xfrm>
            <a:off x="850030" y="665867"/>
            <a:ext cx="10515600" cy="785005"/>
          </a:xfrm>
          <a:prstGeom prst="rect">
            <a:avLst/>
          </a:prstGeom>
        </p:spPr>
        <p:txBody>
          <a:bodyPr/>
          <a:lstStyle>
            <a:lvl1pPr>
              <a:defRPr>
                <a:solidFill>
                  <a:schemeClr val="accent3">
                    <a:lumMod val="50000"/>
                  </a:schemeClr>
                </a:solidFill>
                <a:latin typeface="Lato Semibold" panose="020F0702020204030203" pitchFamily="34" charset="0"/>
                <a:cs typeface="Lato Semibold" panose="020F0702020204030203" pitchFamily="34" charset="0"/>
              </a:defRPr>
            </a:lvl1pPr>
          </a:lstStyle>
          <a:p>
            <a:r>
              <a:rPr lang="en-US" dirty="0"/>
              <a:t>Click to edit Master title style</a:t>
            </a:r>
          </a:p>
        </p:txBody>
      </p:sp>
    </p:spTree>
    <p:extLst>
      <p:ext uri="{BB962C8B-B14F-4D97-AF65-F5344CB8AC3E}">
        <p14:creationId xmlns:p14="http://schemas.microsoft.com/office/powerpoint/2010/main" val="344783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ext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3884A3-DB79-0013-894A-D860B900035A}"/>
              </a:ext>
            </a:extLst>
          </p:cNvPr>
          <p:cNvGrpSpPr>
            <a:grpSpLocks noGrp="1" noUngrp="1" noRot="1" noMove="1" noResize="1"/>
          </p:cNvGrpSpPr>
          <p:nvPr userDrawn="1"/>
        </p:nvGrpSpPr>
        <p:grpSpPr>
          <a:xfrm>
            <a:off x="-19024" y="-465457"/>
            <a:ext cx="4479777" cy="3875987"/>
            <a:chOff x="-19024" y="-465457"/>
            <a:chExt cx="4479777" cy="3875987"/>
          </a:xfrm>
        </p:grpSpPr>
        <p:grpSp>
          <p:nvGrpSpPr>
            <p:cNvPr id="8" name="Group 7">
              <a:extLst>
                <a:ext uri="{FF2B5EF4-FFF2-40B4-BE49-F238E27FC236}">
                  <a16:creationId xmlns:a16="http://schemas.microsoft.com/office/drawing/2014/main" id="{F562B0E4-87D4-7701-8CA3-B1246320872B}"/>
                </a:ext>
              </a:extLst>
            </p:cNvPr>
            <p:cNvGrpSpPr>
              <a:grpSpLocks noGrp="1" noUngrp="1" noRot="1" noMove="1" noResize="1"/>
            </p:cNvGrpSpPr>
            <p:nvPr userDrawn="1"/>
          </p:nvGrpSpPr>
          <p:grpSpPr>
            <a:xfrm>
              <a:off x="-19024" y="-10341"/>
              <a:ext cx="2247787" cy="3420871"/>
              <a:chOff x="-19024" y="-10341"/>
              <a:chExt cx="2247787" cy="3420871"/>
            </a:xfrm>
          </p:grpSpPr>
          <p:sp>
            <p:nvSpPr>
              <p:cNvPr id="5" name="Hexagon 10">
                <a:extLst>
                  <a:ext uri="{FF2B5EF4-FFF2-40B4-BE49-F238E27FC236}">
                    <a16:creationId xmlns:a16="http://schemas.microsoft.com/office/drawing/2014/main" id="{EDE9877F-9F84-5989-FA32-68EC2CF4304A}"/>
                  </a:ext>
                </a:extLst>
              </p:cNvPr>
              <p:cNvSpPr>
                <a:spLocks noGrp="1" noRot="1" noMove="1" noResize="1" noEditPoints="1" noAdjustHandles="1" noChangeArrowheads="1" noChangeShapeType="1"/>
              </p:cNvSpPr>
              <p:nvPr userDrawn="1"/>
            </p:nvSpPr>
            <p:spPr>
              <a:xfrm rot="16200000">
                <a:off x="233354" y="-260342"/>
                <a:ext cx="1745408" cy="2245410"/>
              </a:xfrm>
              <a:custGeom>
                <a:avLst/>
                <a:gdLst>
                  <a:gd name="connsiteX0" fmla="*/ 0 w 3290432"/>
                  <a:gd name="connsiteY0" fmla="*/ 1482923 h 2965846"/>
                  <a:gd name="connsiteX1" fmla="*/ 741462 w 3290432"/>
                  <a:gd name="connsiteY1" fmla="*/ 1 h 2965846"/>
                  <a:gd name="connsiteX2" fmla="*/ 2548971 w 3290432"/>
                  <a:gd name="connsiteY2" fmla="*/ 1 h 2965846"/>
                  <a:gd name="connsiteX3" fmla="*/ 3290432 w 3290432"/>
                  <a:gd name="connsiteY3" fmla="*/ 1482923 h 2965846"/>
                  <a:gd name="connsiteX4" fmla="*/ 2548971 w 3290432"/>
                  <a:gd name="connsiteY4" fmla="*/ 2965845 h 2965846"/>
                  <a:gd name="connsiteX5" fmla="*/ 741462 w 3290432"/>
                  <a:gd name="connsiteY5" fmla="*/ 2965845 h 2965846"/>
                  <a:gd name="connsiteX6" fmla="*/ 0 w 3290432"/>
                  <a:gd name="connsiteY6" fmla="*/ 1482923 h 2965846"/>
                  <a:gd name="connsiteX0" fmla="*/ 0 w 2548971"/>
                  <a:gd name="connsiteY0" fmla="*/ 1482922 h 2965844"/>
                  <a:gd name="connsiteX1" fmla="*/ 741462 w 2548971"/>
                  <a:gd name="connsiteY1" fmla="*/ 0 h 2965844"/>
                  <a:gd name="connsiteX2" fmla="*/ 2548971 w 2548971"/>
                  <a:gd name="connsiteY2" fmla="*/ 0 h 2965844"/>
                  <a:gd name="connsiteX3" fmla="*/ 2533051 w 2548971"/>
                  <a:gd name="connsiteY3" fmla="*/ 1482922 h 2965844"/>
                  <a:gd name="connsiteX4" fmla="*/ 2548971 w 2548971"/>
                  <a:gd name="connsiteY4" fmla="*/ 2965844 h 2965844"/>
                  <a:gd name="connsiteX5" fmla="*/ 741462 w 2548971"/>
                  <a:gd name="connsiteY5" fmla="*/ 2965844 h 2965844"/>
                  <a:gd name="connsiteX6" fmla="*/ 0 w 2548971"/>
                  <a:gd name="connsiteY6" fmla="*/ 1482922 h 2965844"/>
                  <a:gd name="connsiteX0" fmla="*/ 0 w 2548971"/>
                  <a:gd name="connsiteY0" fmla="*/ 1482922 h 2965847"/>
                  <a:gd name="connsiteX1" fmla="*/ 741462 w 2548971"/>
                  <a:gd name="connsiteY1" fmla="*/ 0 h 2965847"/>
                  <a:gd name="connsiteX2" fmla="*/ 2548971 w 2548971"/>
                  <a:gd name="connsiteY2" fmla="*/ 0 h 2965847"/>
                  <a:gd name="connsiteX3" fmla="*/ 2533051 w 2548971"/>
                  <a:gd name="connsiteY3" fmla="*/ 1482922 h 2965847"/>
                  <a:gd name="connsiteX4" fmla="*/ 1745408 w 2548971"/>
                  <a:gd name="connsiteY4" fmla="*/ 2965847 h 2965847"/>
                  <a:gd name="connsiteX5" fmla="*/ 741462 w 2548971"/>
                  <a:gd name="connsiteY5" fmla="*/ 2965844 h 2965847"/>
                  <a:gd name="connsiteX6" fmla="*/ 0 w 2548971"/>
                  <a:gd name="connsiteY6" fmla="*/ 1482922 h 2965847"/>
                  <a:gd name="connsiteX0" fmla="*/ 0 w 2548971"/>
                  <a:gd name="connsiteY0" fmla="*/ 1482922 h 2965847"/>
                  <a:gd name="connsiteX1" fmla="*/ 741462 w 2548971"/>
                  <a:gd name="connsiteY1" fmla="*/ 0 h 2965847"/>
                  <a:gd name="connsiteX2" fmla="*/ 2548971 w 2548971"/>
                  <a:gd name="connsiteY2" fmla="*/ 0 h 2965847"/>
                  <a:gd name="connsiteX3" fmla="*/ 1738723 w 2548971"/>
                  <a:gd name="connsiteY3" fmla="*/ 1372086 h 2965847"/>
                  <a:gd name="connsiteX4" fmla="*/ 1745408 w 2548971"/>
                  <a:gd name="connsiteY4" fmla="*/ 2965847 h 2965847"/>
                  <a:gd name="connsiteX5" fmla="*/ 741462 w 2548971"/>
                  <a:gd name="connsiteY5" fmla="*/ 2965844 h 2965847"/>
                  <a:gd name="connsiteX6" fmla="*/ 0 w 2548971"/>
                  <a:gd name="connsiteY6" fmla="*/ 1482922 h 2965847"/>
                  <a:gd name="connsiteX0" fmla="*/ 0 w 1745408"/>
                  <a:gd name="connsiteY0" fmla="*/ 1482922 h 2965847"/>
                  <a:gd name="connsiteX1" fmla="*/ 741462 w 1745408"/>
                  <a:gd name="connsiteY1" fmla="*/ 0 h 2965847"/>
                  <a:gd name="connsiteX2" fmla="*/ 1745407 w 1745408"/>
                  <a:gd name="connsiteY2" fmla="*/ 46182 h 2965847"/>
                  <a:gd name="connsiteX3" fmla="*/ 1738723 w 1745408"/>
                  <a:gd name="connsiteY3" fmla="*/ 1372086 h 2965847"/>
                  <a:gd name="connsiteX4" fmla="*/ 1745408 w 1745408"/>
                  <a:gd name="connsiteY4" fmla="*/ 2965847 h 2965847"/>
                  <a:gd name="connsiteX5" fmla="*/ 741462 w 1745408"/>
                  <a:gd name="connsiteY5" fmla="*/ 2965844 h 2965847"/>
                  <a:gd name="connsiteX6" fmla="*/ 0 w 1745408"/>
                  <a:gd name="connsiteY6" fmla="*/ 1482922 h 2965847"/>
                  <a:gd name="connsiteX0" fmla="*/ 0 w 1745408"/>
                  <a:gd name="connsiteY0" fmla="*/ 1436740 h 2919665"/>
                  <a:gd name="connsiteX1" fmla="*/ 372007 w 1745408"/>
                  <a:gd name="connsiteY1" fmla="*/ 692727 h 2919665"/>
                  <a:gd name="connsiteX2" fmla="*/ 1745407 w 1745408"/>
                  <a:gd name="connsiteY2" fmla="*/ 0 h 2919665"/>
                  <a:gd name="connsiteX3" fmla="*/ 1738723 w 1745408"/>
                  <a:gd name="connsiteY3" fmla="*/ 1325904 h 2919665"/>
                  <a:gd name="connsiteX4" fmla="*/ 1745408 w 1745408"/>
                  <a:gd name="connsiteY4" fmla="*/ 2919665 h 2919665"/>
                  <a:gd name="connsiteX5" fmla="*/ 741462 w 1745408"/>
                  <a:gd name="connsiteY5" fmla="*/ 2919662 h 2919665"/>
                  <a:gd name="connsiteX6" fmla="*/ 0 w 1745408"/>
                  <a:gd name="connsiteY6" fmla="*/ 1436740 h 2919665"/>
                  <a:gd name="connsiteX0" fmla="*/ 0 w 1745408"/>
                  <a:gd name="connsiteY0" fmla="*/ 762485 h 2245410"/>
                  <a:gd name="connsiteX1" fmla="*/ 372007 w 1745408"/>
                  <a:gd name="connsiteY1" fmla="*/ 18472 h 2245410"/>
                  <a:gd name="connsiteX2" fmla="*/ 1726934 w 1745408"/>
                  <a:gd name="connsiteY2" fmla="*/ 0 h 2245410"/>
                  <a:gd name="connsiteX3" fmla="*/ 1738723 w 1745408"/>
                  <a:gd name="connsiteY3" fmla="*/ 651649 h 2245410"/>
                  <a:gd name="connsiteX4" fmla="*/ 1745408 w 1745408"/>
                  <a:gd name="connsiteY4" fmla="*/ 2245410 h 2245410"/>
                  <a:gd name="connsiteX5" fmla="*/ 741462 w 1745408"/>
                  <a:gd name="connsiteY5" fmla="*/ 2245407 h 2245410"/>
                  <a:gd name="connsiteX6" fmla="*/ 0 w 1745408"/>
                  <a:gd name="connsiteY6" fmla="*/ 762485 h 224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5408" h="2245410">
                    <a:moveTo>
                      <a:pt x="0" y="762485"/>
                    </a:moveTo>
                    <a:lnTo>
                      <a:pt x="372007" y="18472"/>
                    </a:lnTo>
                    <a:lnTo>
                      <a:pt x="1726934" y="0"/>
                    </a:lnTo>
                    <a:lnTo>
                      <a:pt x="1738723" y="651649"/>
                    </a:lnTo>
                    <a:cubicBezTo>
                      <a:pt x="1740951" y="1182903"/>
                      <a:pt x="1743180" y="1714156"/>
                      <a:pt x="1745408" y="2245410"/>
                    </a:cubicBezTo>
                    <a:lnTo>
                      <a:pt x="741462" y="2245407"/>
                    </a:lnTo>
                    <a:lnTo>
                      <a:pt x="0" y="762485"/>
                    </a:lnTo>
                    <a:close/>
                  </a:path>
                </a:pathLst>
              </a:custGeom>
              <a:solidFill>
                <a:srgbClr val="B3B5BA">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Hexagon 11">
                <a:extLst>
                  <a:ext uri="{FF2B5EF4-FFF2-40B4-BE49-F238E27FC236}">
                    <a16:creationId xmlns:a16="http://schemas.microsoft.com/office/drawing/2014/main" id="{D535C3A0-43E2-B5ED-DC9D-AD20587C3DB7}"/>
                  </a:ext>
                </a:extLst>
              </p:cNvPr>
              <p:cNvSpPr>
                <a:spLocks noGrp="1" noRot="1" noMove="1" noResize="1" noEditPoints="1" noAdjustHandles="1" noChangeArrowheads="1" noChangeShapeType="1"/>
              </p:cNvSpPr>
              <p:nvPr userDrawn="1"/>
            </p:nvSpPr>
            <p:spPr>
              <a:xfrm rot="16200000">
                <a:off x="-548666" y="2116031"/>
                <a:ext cx="1824141" cy="764857"/>
              </a:xfrm>
              <a:custGeom>
                <a:avLst/>
                <a:gdLst>
                  <a:gd name="connsiteX0" fmla="*/ 0 w 1861084"/>
                  <a:gd name="connsiteY0" fmla="*/ 838749 h 1677497"/>
                  <a:gd name="connsiteX1" fmla="*/ 419374 w 1861084"/>
                  <a:gd name="connsiteY1" fmla="*/ 0 h 1677497"/>
                  <a:gd name="connsiteX2" fmla="*/ 1441710 w 1861084"/>
                  <a:gd name="connsiteY2" fmla="*/ 0 h 1677497"/>
                  <a:gd name="connsiteX3" fmla="*/ 1861084 w 1861084"/>
                  <a:gd name="connsiteY3" fmla="*/ 838749 h 1677497"/>
                  <a:gd name="connsiteX4" fmla="*/ 1441710 w 1861084"/>
                  <a:gd name="connsiteY4" fmla="*/ 1677497 h 1677497"/>
                  <a:gd name="connsiteX5" fmla="*/ 419374 w 1861084"/>
                  <a:gd name="connsiteY5" fmla="*/ 1677497 h 1677497"/>
                  <a:gd name="connsiteX6" fmla="*/ 0 w 1861084"/>
                  <a:gd name="connsiteY6" fmla="*/ 838749 h 1677497"/>
                  <a:gd name="connsiteX0" fmla="*/ 0 w 1861084"/>
                  <a:gd name="connsiteY0" fmla="*/ 838749 h 1677497"/>
                  <a:gd name="connsiteX1" fmla="*/ 696463 w 1861084"/>
                  <a:gd name="connsiteY1" fmla="*/ 923637 h 1677497"/>
                  <a:gd name="connsiteX2" fmla="*/ 1441710 w 1861084"/>
                  <a:gd name="connsiteY2" fmla="*/ 0 h 1677497"/>
                  <a:gd name="connsiteX3" fmla="*/ 1861084 w 1861084"/>
                  <a:gd name="connsiteY3" fmla="*/ 838749 h 1677497"/>
                  <a:gd name="connsiteX4" fmla="*/ 1441710 w 1861084"/>
                  <a:gd name="connsiteY4" fmla="*/ 1677497 h 1677497"/>
                  <a:gd name="connsiteX5" fmla="*/ 419374 w 1861084"/>
                  <a:gd name="connsiteY5" fmla="*/ 1677497 h 1677497"/>
                  <a:gd name="connsiteX6" fmla="*/ 0 w 1861084"/>
                  <a:gd name="connsiteY6" fmla="*/ 838749 h 1677497"/>
                  <a:gd name="connsiteX0" fmla="*/ 0 w 1842614"/>
                  <a:gd name="connsiteY0" fmla="*/ 940351 h 1677497"/>
                  <a:gd name="connsiteX1" fmla="*/ 677993 w 1842614"/>
                  <a:gd name="connsiteY1" fmla="*/ 923637 h 1677497"/>
                  <a:gd name="connsiteX2" fmla="*/ 1423240 w 1842614"/>
                  <a:gd name="connsiteY2" fmla="*/ 0 h 1677497"/>
                  <a:gd name="connsiteX3" fmla="*/ 1842614 w 1842614"/>
                  <a:gd name="connsiteY3" fmla="*/ 838749 h 1677497"/>
                  <a:gd name="connsiteX4" fmla="*/ 1423240 w 1842614"/>
                  <a:gd name="connsiteY4" fmla="*/ 1677497 h 1677497"/>
                  <a:gd name="connsiteX5" fmla="*/ 400904 w 1842614"/>
                  <a:gd name="connsiteY5" fmla="*/ 1677497 h 1677497"/>
                  <a:gd name="connsiteX6" fmla="*/ 0 w 1842614"/>
                  <a:gd name="connsiteY6" fmla="*/ 940351 h 1677497"/>
                  <a:gd name="connsiteX0" fmla="*/ 0 w 1842614"/>
                  <a:gd name="connsiteY0" fmla="*/ 101602 h 838748"/>
                  <a:gd name="connsiteX1" fmla="*/ 677993 w 1842614"/>
                  <a:gd name="connsiteY1" fmla="*/ 84888 h 838748"/>
                  <a:gd name="connsiteX2" fmla="*/ 1349352 w 1842614"/>
                  <a:gd name="connsiteY2" fmla="*/ 75651 h 838748"/>
                  <a:gd name="connsiteX3" fmla="*/ 1842614 w 1842614"/>
                  <a:gd name="connsiteY3" fmla="*/ 0 h 838748"/>
                  <a:gd name="connsiteX4" fmla="*/ 1423240 w 1842614"/>
                  <a:gd name="connsiteY4" fmla="*/ 838748 h 838748"/>
                  <a:gd name="connsiteX5" fmla="*/ 400904 w 1842614"/>
                  <a:gd name="connsiteY5" fmla="*/ 838748 h 838748"/>
                  <a:gd name="connsiteX6" fmla="*/ 0 w 1842614"/>
                  <a:gd name="connsiteY6" fmla="*/ 101602 h 838748"/>
                  <a:gd name="connsiteX0" fmla="*/ 0 w 1824141"/>
                  <a:gd name="connsiteY0" fmla="*/ 27711 h 764857"/>
                  <a:gd name="connsiteX1" fmla="*/ 677993 w 1824141"/>
                  <a:gd name="connsiteY1" fmla="*/ 10997 h 764857"/>
                  <a:gd name="connsiteX2" fmla="*/ 1349352 w 1824141"/>
                  <a:gd name="connsiteY2" fmla="*/ 1760 h 764857"/>
                  <a:gd name="connsiteX3" fmla="*/ 1824141 w 1824141"/>
                  <a:gd name="connsiteY3" fmla="*/ 0 h 764857"/>
                  <a:gd name="connsiteX4" fmla="*/ 1423240 w 1824141"/>
                  <a:gd name="connsiteY4" fmla="*/ 764857 h 764857"/>
                  <a:gd name="connsiteX5" fmla="*/ 400904 w 1824141"/>
                  <a:gd name="connsiteY5" fmla="*/ 764857 h 764857"/>
                  <a:gd name="connsiteX6" fmla="*/ 0 w 1824141"/>
                  <a:gd name="connsiteY6" fmla="*/ 27711 h 76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141" h="764857">
                    <a:moveTo>
                      <a:pt x="0" y="27711"/>
                    </a:moveTo>
                    <a:lnTo>
                      <a:pt x="677993" y="10997"/>
                    </a:lnTo>
                    <a:lnTo>
                      <a:pt x="1349352" y="1760"/>
                    </a:lnTo>
                    <a:lnTo>
                      <a:pt x="1824141" y="0"/>
                    </a:lnTo>
                    <a:lnTo>
                      <a:pt x="1423240" y="764857"/>
                    </a:lnTo>
                    <a:lnTo>
                      <a:pt x="400904" y="764857"/>
                    </a:lnTo>
                    <a:lnTo>
                      <a:pt x="0" y="27711"/>
                    </a:lnTo>
                    <a:close/>
                  </a:path>
                </a:pathLst>
              </a:custGeom>
              <a:solidFill>
                <a:srgbClr val="9EC5E8">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Hexagon 12">
              <a:extLst>
                <a:ext uri="{FF2B5EF4-FFF2-40B4-BE49-F238E27FC236}">
                  <a16:creationId xmlns:a16="http://schemas.microsoft.com/office/drawing/2014/main" id="{086C9A4A-1A9A-F926-5FA5-926B1664C910}"/>
                </a:ext>
              </a:extLst>
            </p:cNvPr>
            <p:cNvSpPr>
              <a:spLocks noGrp="1" noRot="1" noMove="1" noResize="1" noEditPoints="1" noAdjustHandles="1" noChangeArrowheads="1" noChangeShapeType="1"/>
            </p:cNvSpPr>
            <p:nvPr userDrawn="1"/>
          </p:nvSpPr>
          <p:spPr>
            <a:xfrm rot="1631302">
              <a:off x="2511536" y="-465457"/>
              <a:ext cx="1949217" cy="1260499"/>
            </a:xfrm>
            <a:custGeom>
              <a:avLst/>
              <a:gdLst>
                <a:gd name="connsiteX0" fmla="*/ 0 w 2287287"/>
                <a:gd name="connsiteY0" fmla="*/ 1030829 h 2061657"/>
                <a:gd name="connsiteX1" fmla="*/ 515414 w 2287287"/>
                <a:gd name="connsiteY1" fmla="*/ 0 h 2061657"/>
                <a:gd name="connsiteX2" fmla="*/ 1771873 w 2287287"/>
                <a:gd name="connsiteY2" fmla="*/ 0 h 2061657"/>
                <a:gd name="connsiteX3" fmla="*/ 2287287 w 2287287"/>
                <a:gd name="connsiteY3" fmla="*/ 1030829 h 2061657"/>
                <a:gd name="connsiteX4" fmla="*/ 1771873 w 2287287"/>
                <a:gd name="connsiteY4" fmla="*/ 2061657 h 2061657"/>
                <a:gd name="connsiteX5" fmla="*/ 515414 w 2287287"/>
                <a:gd name="connsiteY5" fmla="*/ 2061657 h 2061657"/>
                <a:gd name="connsiteX6" fmla="*/ 0 w 2287287"/>
                <a:gd name="connsiteY6" fmla="*/ 1030829 h 2061657"/>
                <a:gd name="connsiteX0" fmla="*/ 0 w 2287287"/>
                <a:gd name="connsiteY0" fmla="*/ 1030829 h 2061657"/>
                <a:gd name="connsiteX1" fmla="*/ 515414 w 2287287"/>
                <a:gd name="connsiteY1" fmla="*/ 0 h 2061657"/>
                <a:gd name="connsiteX2" fmla="*/ 1771873 w 2287287"/>
                <a:gd name="connsiteY2" fmla="*/ 0 h 2061657"/>
                <a:gd name="connsiteX3" fmla="*/ 2287287 w 2287287"/>
                <a:gd name="connsiteY3" fmla="*/ 1030829 h 2061657"/>
                <a:gd name="connsiteX4" fmla="*/ 1771873 w 2287287"/>
                <a:gd name="connsiteY4" fmla="*/ 2061657 h 2061657"/>
                <a:gd name="connsiteX5" fmla="*/ 515414 w 2287287"/>
                <a:gd name="connsiteY5" fmla="*/ 2061657 h 2061657"/>
                <a:gd name="connsiteX6" fmla="*/ 0 w 2287287"/>
                <a:gd name="connsiteY6" fmla="*/ 1030829 h 2061657"/>
                <a:gd name="connsiteX0" fmla="*/ 0 w 2287287"/>
                <a:gd name="connsiteY0" fmla="*/ 1030829 h 2061657"/>
                <a:gd name="connsiteX1" fmla="*/ 806387 w 2287287"/>
                <a:gd name="connsiteY1" fmla="*/ 546241 h 2061657"/>
                <a:gd name="connsiteX2" fmla="*/ 1771873 w 2287287"/>
                <a:gd name="connsiteY2" fmla="*/ 0 h 2061657"/>
                <a:gd name="connsiteX3" fmla="*/ 2287287 w 2287287"/>
                <a:gd name="connsiteY3" fmla="*/ 1030829 h 2061657"/>
                <a:gd name="connsiteX4" fmla="*/ 1771873 w 2287287"/>
                <a:gd name="connsiteY4" fmla="*/ 2061657 h 2061657"/>
                <a:gd name="connsiteX5" fmla="*/ 515414 w 2287287"/>
                <a:gd name="connsiteY5" fmla="*/ 2061657 h 2061657"/>
                <a:gd name="connsiteX6" fmla="*/ 0 w 2287287"/>
                <a:gd name="connsiteY6" fmla="*/ 1030829 h 2061657"/>
                <a:gd name="connsiteX0" fmla="*/ 0 w 1949217"/>
                <a:gd name="connsiteY0" fmla="*/ 1729400 h 2061657"/>
                <a:gd name="connsiteX1" fmla="*/ 468317 w 1949217"/>
                <a:gd name="connsiteY1" fmla="*/ 546241 h 2061657"/>
                <a:gd name="connsiteX2" fmla="*/ 1433803 w 1949217"/>
                <a:gd name="connsiteY2" fmla="*/ 0 h 2061657"/>
                <a:gd name="connsiteX3" fmla="*/ 1949217 w 1949217"/>
                <a:gd name="connsiteY3" fmla="*/ 1030829 h 2061657"/>
                <a:gd name="connsiteX4" fmla="*/ 1433803 w 1949217"/>
                <a:gd name="connsiteY4" fmla="*/ 2061657 h 2061657"/>
                <a:gd name="connsiteX5" fmla="*/ 177344 w 1949217"/>
                <a:gd name="connsiteY5" fmla="*/ 2061657 h 2061657"/>
                <a:gd name="connsiteX6" fmla="*/ 0 w 1949217"/>
                <a:gd name="connsiteY6" fmla="*/ 1729400 h 2061657"/>
                <a:gd name="connsiteX0" fmla="*/ 0 w 1949217"/>
                <a:gd name="connsiteY0" fmla="*/ 1183159 h 1515416"/>
                <a:gd name="connsiteX1" fmla="*/ 468317 w 1949217"/>
                <a:gd name="connsiteY1" fmla="*/ 0 h 1515416"/>
                <a:gd name="connsiteX2" fmla="*/ 1797419 w 1949217"/>
                <a:gd name="connsiteY2" fmla="*/ 222277 h 1515416"/>
                <a:gd name="connsiteX3" fmla="*/ 1949217 w 1949217"/>
                <a:gd name="connsiteY3" fmla="*/ 484588 h 1515416"/>
                <a:gd name="connsiteX4" fmla="*/ 1433803 w 1949217"/>
                <a:gd name="connsiteY4" fmla="*/ 1515416 h 1515416"/>
                <a:gd name="connsiteX5" fmla="*/ 177344 w 1949217"/>
                <a:gd name="connsiteY5" fmla="*/ 1515416 h 1515416"/>
                <a:gd name="connsiteX6" fmla="*/ 0 w 1949217"/>
                <a:gd name="connsiteY6" fmla="*/ 1183159 h 1515416"/>
                <a:gd name="connsiteX0" fmla="*/ 0 w 1949217"/>
                <a:gd name="connsiteY0" fmla="*/ 960882 h 1293139"/>
                <a:gd name="connsiteX1" fmla="*/ 873012 w 1949217"/>
                <a:gd name="connsiteY1" fmla="*/ 525139 h 1293139"/>
                <a:gd name="connsiteX2" fmla="*/ 1797419 w 1949217"/>
                <a:gd name="connsiteY2" fmla="*/ 0 h 1293139"/>
                <a:gd name="connsiteX3" fmla="*/ 1949217 w 1949217"/>
                <a:gd name="connsiteY3" fmla="*/ 262311 h 1293139"/>
                <a:gd name="connsiteX4" fmla="*/ 1433803 w 1949217"/>
                <a:gd name="connsiteY4" fmla="*/ 1293139 h 1293139"/>
                <a:gd name="connsiteX5" fmla="*/ 177344 w 1949217"/>
                <a:gd name="connsiteY5" fmla="*/ 1293139 h 1293139"/>
                <a:gd name="connsiteX6" fmla="*/ 0 w 1949217"/>
                <a:gd name="connsiteY6" fmla="*/ 960882 h 1293139"/>
                <a:gd name="connsiteX0" fmla="*/ 0 w 1949217"/>
                <a:gd name="connsiteY0" fmla="*/ 928242 h 1260499"/>
                <a:gd name="connsiteX1" fmla="*/ 873012 w 1949217"/>
                <a:gd name="connsiteY1" fmla="*/ 492499 h 1260499"/>
                <a:gd name="connsiteX2" fmla="*/ 1834952 w 1949217"/>
                <a:gd name="connsiteY2" fmla="*/ 0 h 1260499"/>
                <a:gd name="connsiteX3" fmla="*/ 1949217 w 1949217"/>
                <a:gd name="connsiteY3" fmla="*/ 229671 h 1260499"/>
                <a:gd name="connsiteX4" fmla="*/ 1433803 w 1949217"/>
                <a:gd name="connsiteY4" fmla="*/ 1260499 h 1260499"/>
                <a:gd name="connsiteX5" fmla="*/ 177344 w 1949217"/>
                <a:gd name="connsiteY5" fmla="*/ 1260499 h 1260499"/>
                <a:gd name="connsiteX6" fmla="*/ 0 w 1949217"/>
                <a:gd name="connsiteY6" fmla="*/ 928242 h 126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217" h="1260499">
                  <a:moveTo>
                    <a:pt x="0" y="928242"/>
                  </a:moveTo>
                  <a:lnTo>
                    <a:pt x="873012" y="492499"/>
                  </a:lnTo>
                  <a:lnTo>
                    <a:pt x="1834952" y="0"/>
                  </a:lnTo>
                  <a:lnTo>
                    <a:pt x="1949217" y="229671"/>
                  </a:lnTo>
                  <a:lnTo>
                    <a:pt x="1433803" y="1260499"/>
                  </a:lnTo>
                  <a:lnTo>
                    <a:pt x="177344" y="1260499"/>
                  </a:lnTo>
                  <a:lnTo>
                    <a:pt x="0" y="928242"/>
                  </a:lnTo>
                  <a:close/>
                </a:path>
              </a:pathLst>
            </a:custGeom>
            <a:solidFill>
              <a:srgbClr val="1893D0">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 name="Content Placeholder 2">
            <a:extLst>
              <a:ext uri="{FF2B5EF4-FFF2-40B4-BE49-F238E27FC236}">
                <a16:creationId xmlns:a16="http://schemas.microsoft.com/office/drawing/2014/main" id="{7CEE6FFE-0F86-AB81-4022-5C21FDE777DC}"/>
              </a:ext>
            </a:extLst>
          </p:cNvPr>
          <p:cNvSpPr>
            <a:spLocks noGrp="1"/>
          </p:cNvSpPr>
          <p:nvPr>
            <p:ph idx="1"/>
          </p:nvPr>
        </p:nvSpPr>
        <p:spPr>
          <a:xfrm>
            <a:off x="838200" y="1825625"/>
            <a:ext cx="10515600" cy="4351338"/>
          </a:xfrm>
          <a:prstGeom prst="rect">
            <a:avLst/>
          </a:prstGeom>
        </p:spPr>
        <p:txBody>
          <a:bodyPr/>
          <a:lstStyle>
            <a:lvl1pPr>
              <a:defRPr>
                <a:solidFill>
                  <a:schemeClr val="accent3">
                    <a:lumMod val="50000"/>
                  </a:schemeClr>
                </a:solidFill>
                <a:latin typeface="Lato" panose="020F0502020204030203" pitchFamily="34" charset="0"/>
                <a:cs typeface="Lato" panose="020F0502020204030203" pitchFamily="34" charset="0"/>
              </a:defRPr>
            </a:lvl1pPr>
            <a:lvl2pPr>
              <a:defRPr>
                <a:solidFill>
                  <a:schemeClr val="accent3">
                    <a:lumMod val="50000"/>
                  </a:schemeClr>
                </a:solidFill>
              </a:defRPr>
            </a:lvl2pPr>
            <a:lvl3pPr>
              <a:defRPr>
                <a:solidFill>
                  <a:srgbClr val="1893D0"/>
                </a:solidFill>
              </a:defRPr>
            </a:lvl3pPr>
            <a:lvl4pPr>
              <a:defRPr>
                <a:solidFill>
                  <a:srgbClr val="376AB3"/>
                </a:solidFill>
              </a:defRPr>
            </a:lvl4pPr>
            <a:lvl5pPr>
              <a:defRPr>
                <a:solidFill>
                  <a:srgbClr val="6AC7B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D1AC3C65-38D0-9DAC-29C0-42038D73FE50}"/>
              </a:ext>
            </a:extLst>
          </p:cNvPr>
          <p:cNvSpPr>
            <a:spLocks noGrp="1"/>
          </p:cNvSpPr>
          <p:nvPr>
            <p:ph type="title"/>
          </p:nvPr>
        </p:nvSpPr>
        <p:spPr>
          <a:xfrm>
            <a:off x="850030" y="665867"/>
            <a:ext cx="10515600" cy="785005"/>
          </a:xfrm>
          <a:prstGeom prst="rect">
            <a:avLst/>
          </a:prstGeom>
        </p:spPr>
        <p:txBody>
          <a:bodyPr/>
          <a:lstStyle>
            <a:lvl1pPr>
              <a:defRPr>
                <a:solidFill>
                  <a:schemeClr val="accent3">
                    <a:lumMod val="50000"/>
                  </a:schemeClr>
                </a:solidFill>
                <a:latin typeface="Lato Semibold" panose="020F0702020204030203" pitchFamily="34" charset="0"/>
                <a:cs typeface="Lato Semibold" panose="020F0702020204030203" pitchFamily="34" charset="0"/>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39A60440-94BD-2C2B-2214-F62865BE3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0199F-4CF3-4EB6-B631-D62D800AC025}" type="slidenum">
              <a:rPr lang="en-US" smtClean="0"/>
              <a:t>‹#›</a:t>
            </a:fld>
            <a:endParaRPr lang="en-US"/>
          </a:p>
        </p:txBody>
      </p:sp>
    </p:spTree>
    <p:extLst>
      <p:ext uri="{BB962C8B-B14F-4D97-AF65-F5344CB8AC3E}">
        <p14:creationId xmlns:p14="http://schemas.microsoft.com/office/powerpoint/2010/main" val="321338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E53CDF-10CE-C13C-164A-B3262D9D81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i="0">
                <a:solidFill>
                  <a:srgbClr val="1893D0"/>
                </a:solidFill>
                <a:latin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D9AF8606-CD7A-9D8A-AC09-7E44DFD37B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1893D0"/>
                </a:solidFill>
                <a:latin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a:extLst>
              <a:ext uri="{FF2B5EF4-FFF2-40B4-BE49-F238E27FC236}">
                <a16:creationId xmlns:a16="http://schemas.microsoft.com/office/drawing/2014/main" id="{960BCC2E-3D4E-86FB-EA35-0E4AFFFAECAD}"/>
              </a:ext>
            </a:extLst>
          </p:cNvPr>
          <p:cNvSpPr>
            <a:spLocks noGrp="1"/>
          </p:cNvSpPr>
          <p:nvPr>
            <p:ph type="sldNum" sz="quarter" idx="12"/>
          </p:nvPr>
        </p:nvSpPr>
        <p:spPr/>
        <p:txBody>
          <a:bodyPr/>
          <a:lstStyle/>
          <a:p>
            <a:fld id="{8770199F-4CF3-4EB6-B631-D62D800AC025}" type="slidenum">
              <a:rPr lang="en-US" smtClean="0"/>
              <a:t>‹#›</a:t>
            </a:fld>
            <a:endParaRPr lang="en-US"/>
          </a:p>
        </p:txBody>
      </p:sp>
      <p:sp>
        <p:nvSpPr>
          <p:cNvPr id="12" name="Content Placeholder 2">
            <a:extLst>
              <a:ext uri="{FF2B5EF4-FFF2-40B4-BE49-F238E27FC236}">
                <a16:creationId xmlns:a16="http://schemas.microsoft.com/office/drawing/2014/main" id="{C4F5D73D-C9E7-4A7D-CF02-2CA6EC808D64}"/>
              </a:ext>
            </a:extLst>
          </p:cNvPr>
          <p:cNvSpPr>
            <a:spLocks noGrp="1"/>
          </p:cNvSpPr>
          <p:nvPr>
            <p:ph idx="13"/>
          </p:nvPr>
        </p:nvSpPr>
        <p:spPr>
          <a:xfrm>
            <a:off x="836761" y="2669687"/>
            <a:ext cx="5157787" cy="3519976"/>
          </a:xfrm>
          <a:prstGeom prst="rect">
            <a:avLst/>
          </a:prstGeom>
        </p:spPr>
        <p:txBody>
          <a:bodyPr/>
          <a:lstStyle>
            <a:lvl1pPr>
              <a:defRPr>
                <a:solidFill>
                  <a:schemeClr val="accent3">
                    <a:lumMod val="50000"/>
                  </a:schemeClr>
                </a:solidFill>
                <a:latin typeface="Lato" panose="020F0502020204030203" pitchFamily="34" charset="0"/>
                <a:cs typeface="Lato" panose="020F0502020204030203" pitchFamily="34" charset="0"/>
              </a:defRPr>
            </a:lvl1pPr>
            <a:lvl2pPr>
              <a:defRPr>
                <a:solidFill>
                  <a:schemeClr val="accent3">
                    <a:lumMod val="50000"/>
                  </a:schemeClr>
                </a:solidFill>
              </a:defRPr>
            </a:lvl2pPr>
            <a:lvl3pPr>
              <a:defRPr>
                <a:solidFill>
                  <a:srgbClr val="1893D0"/>
                </a:solidFill>
              </a:defRPr>
            </a:lvl3pPr>
            <a:lvl4pPr>
              <a:defRPr>
                <a:solidFill>
                  <a:srgbClr val="376AB3"/>
                </a:solidFill>
              </a:defRPr>
            </a:lvl4pPr>
            <a:lvl5pPr>
              <a:defRPr>
                <a:solidFill>
                  <a:srgbClr val="6AC7B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D8D5FCB7-EA44-E698-14ED-ED7A934A1951}"/>
              </a:ext>
            </a:extLst>
          </p:cNvPr>
          <p:cNvSpPr>
            <a:spLocks noGrp="1"/>
          </p:cNvSpPr>
          <p:nvPr>
            <p:ph idx="14"/>
          </p:nvPr>
        </p:nvSpPr>
        <p:spPr>
          <a:xfrm>
            <a:off x="6184900" y="2669687"/>
            <a:ext cx="5157787" cy="3519976"/>
          </a:xfrm>
          <a:prstGeom prst="rect">
            <a:avLst/>
          </a:prstGeom>
        </p:spPr>
        <p:txBody>
          <a:bodyPr/>
          <a:lstStyle>
            <a:lvl1pPr>
              <a:defRPr>
                <a:solidFill>
                  <a:schemeClr val="accent3">
                    <a:lumMod val="50000"/>
                  </a:schemeClr>
                </a:solidFill>
                <a:latin typeface="Lato" panose="020F0502020204030203" pitchFamily="34" charset="0"/>
                <a:cs typeface="Lato" panose="020F0502020204030203" pitchFamily="34" charset="0"/>
              </a:defRPr>
            </a:lvl1pPr>
            <a:lvl2pPr>
              <a:defRPr>
                <a:solidFill>
                  <a:schemeClr val="accent3">
                    <a:lumMod val="50000"/>
                  </a:schemeClr>
                </a:solidFill>
              </a:defRPr>
            </a:lvl2pPr>
            <a:lvl3pPr>
              <a:defRPr>
                <a:solidFill>
                  <a:srgbClr val="1893D0"/>
                </a:solidFill>
              </a:defRPr>
            </a:lvl3pPr>
            <a:lvl4pPr>
              <a:defRPr>
                <a:solidFill>
                  <a:srgbClr val="376AB3"/>
                </a:solidFill>
              </a:defRPr>
            </a:lvl4pPr>
            <a:lvl5pPr>
              <a:defRPr>
                <a:solidFill>
                  <a:srgbClr val="6AC7B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62FDA15-F10E-9123-A06E-42D0AACBE34B}"/>
              </a:ext>
            </a:extLst>
          </p:cNvPr>
          <p:cNvSpPr>
            <a:spLocks noGrp="1"/>
          </p:cNvSpPr>
          <p:nvPr>
            <p:ph type="title"/>
          </p:nvPr>
        </p:nvSpPr>
        <p:spPr>
          <a:xfrm>
            <a:off x="850030" y="665867"/>
            <a:ext cx="10515600" cy="785005"/>
          </a:xfrm>
          <a:prstGeom prst="rect">
            <a:avLst/>
          </a:prstGeom>
        </p:spPr>
        <p:txBody>
          <a:bodyPr/>
          <a:lstStyle>
            <a:lvl1pPr>
              <a:defRPr>
                <a:solidFill>
                  <a:schemeClr val="accent3">
                    <a:lumMod val="50000"/>
                  </a:schemeClr>
                </a:solidFill>
                <a:latin typeface="Lato Semibold" panose="020F0702020204030203" pitchFamily="34" charset="0"/>
                <a:cs typeface="Lato Semibold" panose="020F0702020204030203" pitchFamily="34" charset="0"/>
              </a:defRPr>
            </a:lvl1pPr>
          </a:lstStyle>
          <a:p>
            <a:r>
              <a:rPr lang="en-US" dirty="0"/>
              <a:t>Click to edit Master title style</a:t>
            </a:r>
          </a:p>
        </p:txBody>
      </p:sp>
    </p:spTree>
    <p:extLst>
      <p:ext uri="{BB962C8B-B14F-4D97-AF65-F5344CB8AC3E}">
        <p14:creationId xmlns:p14="http://schemas.microsoft.com/office/powerpoint/2010/main" val="2142407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ab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0D7E43-6EC7-5DCC-4ECB-02D63E8D3435}"/>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4A2B1498-AA2A-D9E6-8D02-48B53BF0BAA0}"/>
              </a:ext>
            </a:extLst>
          </p:cNvPr>
          <p:cNvSpPr>
            <a:spLocks noGrp="1"/>
          </p:cNvSpPr>
          <p:nvPr>
            <p:ph type="body" idx="1"/>
          </p:nvPr>
        </p:nvSpPr>
        <p:spPr>
          <a:xfrm>
            <a:off x="437284" y="314901"/>
            <a:ext cx="11342542" cy="2180105"/>
          </a:xfrm>
        </p:spPr>
        <p:txBody>
          <a:bodyPr>
            <a:normAutofit/>
          </a:bodyPr>
          <a:lstStyle>
            <a:lvl1pPr marL="0" indent="0">
              <a:lnSpc>
                <a:spcPct val="100000"/>
              </a:lnSpc>
              <a:buNone/>
              <a:defRPr sz="4000" b="1" spc="5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Date Placeholder 3">
            <a:extLst>
              <a:ext uri="{FF2B5EF4-FFF2-40B4-BE49-F238E27FC236}">
                <a16:creationId xmlns:a16="http://schemas.microsoft.com/office/drawing/2014/main" id="{A82CB04F-D352-3826-6791-8A9852486CD3}"/>
              </a:ext>
            </a:extLst>
          </p:cNvPr>
          <p:cNvSpPr>
            <a:spLocks noGrp="1"/>
          </p:cNvSpPr>
          <p:nvPr>
            <p:ph type="dt" sz="half" idx="10"/>
          </p:nvPr>
        </p:nvSpPr>
        <p:spPr>
          <a:xfrm>
            <a:off x="437284" y="6356350"/>
            <a:ext cx="1827934" cy="365125"/>
          </a:xfrm>
          <a:prstGeom prst="rect">
            <a:avLst/>
          </a:prstGeom>
        </p:spPr>
        <p:txBody>
          <a:bodyPr/>
          <a:lstStyle>
            <a:lvl1pPr>
              <a:defRPr sz="1000">
                <a:solidFill>
                  <a:schemeClr val="bg1"/>
                </a:solidFill>
              </a:defRPr>
            </a:lvl1pPr>
          </a:lstStyle>
          <a:p>
            <a:endParaRPr lang="en-US" dirty="0">
              <a:solidFill>
                <a:schemeClr val="bg1"/>
              </a:solidFill>
            </a:endParaRPr>
          </a:p>
        </p:txBody>
      </p:sp>
      <p:sp>
        <p:nvSpPr>
          <p:cNvPr id="12" name="Footer Placeholder 4">
            <a:extLst>
              <a:ext uri="{FF2B5EF4-FFF2-40B4-BE49-F238E27FC236}">
                <a16:creationId xmlns:a16="http://schemas.microsoft.com/office/drawing/2014/main" id="{E8956ABC-B634-8A7A-91A3-FD32A46A539E}"/>
              </a:ext>
            </a:extLst>
          </p:cNvPr>
          <p:cNvSpPr>
            <a:spLocks noGrp="1"/>
          </p:cNvSpPr>
          <p:nvPr>
            <p:ph type="ftr" sz="quarter" idx="11"/>
          </p:nvPr>
        </p:nvSpPr>
        <p:spPr>
          <a:xfrm>
            <a:off x="2391062" y="6356350"/>
            <a:ext cx="7449128" cy="365125"/>
          </a:xfrm>
          <a:prstGeom prst="rect">
            <a:avLst/>
          </a:prstGeom>
        </p:spPr>
        <p:txBody>
          <a:bodyPr/>
          <a:lstStyle>
            <a:lvl1pPr>
              <a:defRPr sz="1000">
                <a:solidFill>
                  <a:schemeClr val="bg1"/>
                </a:solidFill>
              </a:defRPr>
            </a:lvl1pPr>
          </a:lstStyle>
          <a:p>
            <a:r>
              <a:rPr lang="en-US"/>
              <a:t>WhatisPOP?</a:t>
            </a:r>
          </a:p>
        </p:txBody>
      </p:sp>
      <p:sp>
        <p:nvSpPr>
          <p:cNvPr id="13" name="Slide Number Placeholder 5">
            <a:extLst>
              <a:ext uri="{FF2B5EF4-FFF2-40B4-BE49-F238E27FC236}">
                <a16:creationId xmlns:a16="http://schemas.microsoft.com/office/drawing/2014/main" id="{1C5ED4CB-7180-CA4A-4DE7-F89558C2D022}"/>
              </a:ext>
            </a:extLst>
          </p:cNvPr>
          <p:cNvSpPr>
            <a:spLocks noGrp="1"/>
          </p:cNvSpPr>
          <p:nvPr>
            <p:ph type="sldNum" sz="quarter" idx="12"/>
          </p:nvPr>
        </p:nvSpPr>
        <p:spPr>
          <a:xfrm>
            <a:off x="9954490" y="6356350"/>
            <a:ext cx="1825336" cy="365125"/>
          </a:xfrm>
          <a:prstGeom prst="rect">
            <a:avLst/>
          </a:prstGeom>
        </p:spPr>
        <p:txBody>
          <a:bodyPr/>
          <a:lstStyle>
            <a:lvl1pPr>
              <a:defRPr sz="1000">
                <a:solidFill>
                  <a:schemeClr val="bg1"/>
                </a:solidFill>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813075715"/>
      </p:ext>
    </p:extLst>
  </p:cSld>
  <p:clrMapOvr>
    <a:overrideClrMapping bg1="lt1" tx1="dk1" bg2="lt2" tx2="dk2" accent1="accent1" accent2="accent2" accent3="accent3" accent4="accent4" accent5="accent5" accent6="accent6" hlink="hlink" folHlink="folHlink"/>
  </p:clrMapOvr>
  <p:transition spd="slow" advClick="0"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E0D5-36E0-C23E-E5B5-EDD78BE20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7BBB2B-D40A-CA5D-30D1-9C653CDAF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75474-F0A8-E588-5D93-04A866D2EF12}"/>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5" name="Footer Placeholder 4">
            <a:extLst>
              <a:ext uri="{FF2B5EF4-FFF2-40B4-BE49-F238E27FC236}">
                <a16:creationId xmlns:a16="http://schemas.microsoft.com/office/drawing/2014/main" id="{2D3AE123-8470-C7B1-9D4B-A2A52284D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00449-0EF2-3066-5B8D-228E92B61DAD}"/>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108588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9674-4CB1-D048-CF22-0A20749DEE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CE463E-2E73-84FF-A576-24E72FA1E6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F354A6-C205-1D9F-18A4-3953DE1ED965}"/>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5" name="Footer Placeholder 4">
            <a:extLst>
              <a:ext uri="{FF2B5EF4-FFF2-40B4-BE49-F238E27FC236}">
                <a16:creationId xmlns:a16="http://schemas.microsoft.com/office/drawing/2014/main" id="{6A0EEECC-D0FB-4BC3-563E-8872BA013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B9DB3-4532-203E-FBF2-7B3C4A88FB28}"/>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315406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573B-11DA-0DE8-3CC6-87EE15E3B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A33EF-BCD6-FBA5-DD22-769512896A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62D85-9EE1-5541-B430-FBFE1C1CB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197D6-D3C1-D017-1A4E-95104765B2A6}"/>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6" name="Footer Placeholder 5">
            <a:extLst>
              <a:ext uri="{FF2B5EF4-FFF2-40B4-BE49-F238E27FC236}">
                <a16:creationId xmlns:a16="http://schemas.microsoft.com/office/drawing/2014/main" id="{B816DAF5-86DD-15A0-3C64-2B98FD40FB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247AC-6511-FD8A-4F54-311FEB1BCD7E}"/>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272822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D7D7-A80E-5980-FB90-5E5B6036FD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324B1F-3BF3-8FED-FC97-E2CC168C3A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E8464-6153-13BC-4344-25E6E2677F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AAC1B1-2639-F428-676C-A0BC06FF4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3599B-1E0A-9D07-06A5-D8ABF4F29A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5C9692-AAD4-D741-EBFC-A324163CEEEB}"/>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8" name="Footer Placeholder 7">
            <a:extLst>
              <a:ext uri="{FF2B5EF4-FFF2-40B4-BE49-F238E27FC236}">
                <a16:creationId xmlns:a16="http://schemas.microsoft.com/office/drawing/2014/main" id="{089E4C86-5265-156D-ABEA-3A7603A888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0B7824-6BC3-AF12-A9FA-241E4CE0E614}"/>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153143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FB85-3741-4AFF-6AB7-3F07E06E38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4CBA96-E374-255B-F6F9-14F95A5D1ACB}"/>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4" name="Footer Placeholder 3">
            <a:extLst>
              <a:ext uri="{FF2B5EF4-FFF2-40B4-BE49-F238E27FC236}">
                <a16:creationId xmlns:a16="http://schemas.microsoft.com/office/drawing/2014/main" id="{C5F43D16-CCF9-3F85-C3DF-F9311DF955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845C9-038F-38CC-793C-8DFB1DE436B2}"/>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81581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413763-CDB3-F753-8EDE-DB892D0910B4}"/>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3" name="Footer Placeholder 2">
            <a:extLst>
              <a:ext uri="{FF2B5EF4-FFF2-40B4-BE49-F238E27FC236}">
                <a16:creationId xmlns:a16="http://schemas.microsoft.com/office/drawing/2014/main" id="{CFEE28FD-4C67-8D9B-168C-48C12D5EB7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98FAFA-A8F5-417C-68AD-BDD3CD1A7DFE}"/>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232756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B1953-6652-B068-12C5-C572932DE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778E7B-77BC-9100-23D7-9FCBD576F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F3273F-4580-FEBA-0861-361956043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48C55-9596-865B-6753-09C1FABA8955}"/>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6" name="Footer Placeholder 5">
            <a:extLst>
              <a:ext uri="{FF2B5EF4-FFF2-40B4-BE49-F238E27FC236}">
                <a16:creationId xmlns:a16="http://schemas.microsoft.com/office/drawing/2014/main" id="{B7C0E72E-1330-176B-9062-FFF50925C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7EEC0-662C-177E-7B6F-A134B412E406}"/>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394840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A44FD-922B-C2B8-7939-66020FE69B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26FDE-452E-1071-5689-5FFCE18CFB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6415BE-257F-21CA-DDD0-EFFD70833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9A48C-C981-B6AF-2D2D-91A8025AC487}"/>
              </a:ext>
            </a:extLst>
          </p:cNvPr>
          <p:cNvSpPr>
            <a:spLocks noGrp="1"/>
          </p:cNvSpPr>
          <p:nvPr>
            <p:ph type="dt" sz="half" idx="10"/>
          </p:nvPr>
        </p:nvSpPr>
        <p:spPr/>
        <p:txBody>
          <a:bodyPr/>
          <a:lstStyle/>
          <a:p>
            <a:fld id="{215B0056-0914-43F4-9D4A-2B7C0355F092}" type="datetimeFigureOut">
              <a:rPr lang="en-US" smtClean="0"/>
              <a:t>3/25/2026</a:t>
            </a:fld>
            <a:endParaRPr lang="en-US"/>
          </a:p>
        </p:txBody>
      </p:sp>
      <p:sp>
        <p:nvSpPr>
          <p:cNvPr id="6" name="Footer Placeholder 5">
            <a:extLst>
              <a:ext uri="{FF2B5EF4-FFF2-40B4-BE49-F238E27FC236}">
                <a16:creationId xmlns:a16="http://schemas.microsoft.com/office/drawing/2014/main" id="{B742A219-4ED4-42A3-BBC5-CF652F15E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07BD6-3939-2F8D-3B64-A93CD3B1C634}"/>
              </a:ext>
            </a:extLst>
          </p:cNvPr>
          <p:cNvSpPr>
            <a:spLocks noGrp="1"/>
          </p:cNvSpPr>
          <p:nvPr>
            <p:ph type="sldNum" sz="quarter" idx="12"/>
          </p:nvPr>
        </p:nvSpPr>
        <p:spPr/>
        <p:txBody>
          <a:bodyPr/>
          <a:lstStyle/>
          <a:p>
            <a:fld id="{36C21EDC-7F73-4AD3-8874-EACA11D14342}" type="slidenum">
              <a:rPr lang="en-US" smtClean="0"/>
              <a:t>‹#›</a:t>
            </a:fld>
            <a:endParaRPr lang="en-US"/>
          </a:p>
        </p:txBody>
      </p:sp>
    </p:spTree>
    <p:extLst>
      <p:ext uri="{BB962C8B-B14F-4D97-AF65-F5344CB8AC3E}">
        <p14:creationId xmlns:p14="http://schemas.microsoft.com/office/powerpoint/2010/main" val="3163558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F2D9F7-B8FB-6725-904D-B9CB4A73DC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8F20D1-AA71-73E1-2478-B31702215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1C63-7EF5-3CE9-D283-9AD809D30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5B0056-0914-43F4-9D4A-2B7C0355F092}" type="datetimeFigureOut">
              <a:rPr lang="en-US" smtClean="0"/>
              <a:t>3/25/2026</a:t>
            </a:fld>
            <a:endParaRPr lang="en-US"/>
          </a:p>
        </p:txBody>
      </p:sp>
      <p:sp>
        <p:nvSpPr>
          <p:cNvPr id="5" name="Footer Placeholder 4">
            <a:extLst>
              <a:ext uri="{FF2B5EF4-FFF2-40B4-BE49-F238E27FC236}">
                <a16:creationId xmlns:a16="http://schemas.microsoft.com/office/drawing/2014/main" id="{226E10C9-FEA4-32AB-B42E-8F264EA304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B9AD8C-D0C8-C5CE-2FFF-EFEC04FA1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C21EDC-7F73-4AD3-8874-EACA11D14342}" type="slidenum">
              <a:rPr lang="en-US" smtClean="0"/>
              <a:t>‹#›</a:t>
            </a:fld>
            <a:endParaRPr lang="en-US"/>
          </a:p>
        </p:txBody>
      </p:sp>
    </p:spTree>
    <p:extLst>
      <p:ext uri="{BB962C8B-B14F-4D97-AF65-F5344CB8AC3E}">
        <p14:creationId xmlns:p14="http://schemas.microsoft.com/office/powerpoint/2010/main" val="2251797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C0927-7FF2-B875-80A7-59F986C5DFE4}"/>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B0423185-9836-0DE6-90AE-EECCDAFE64E8}"/>
              </a:ext>
            </a:extLst>
          </p:cNvPr>
          <p:cNvSpPr txBox="1">
            <a:spLocks/>
          </p:cNvSpPr>
          <p:nvPr/>
        </p:nvSpPr>
        <p:spPr>
          <a:xfrm>
            <a:off x="3189758" y="4742297"/>
            <a:ext cx="2750647" cy="41855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600" dirty="0">
                <a:solidFill>
                  <a:srgbClr val="BBD655"/>
                </a:solidFill>
              </a:rPr>
              <a:t>Wendy J. Remington, </a:t>
            </a:r>
            <a:br>
              <a:rPr lang="en-US" sz="1600" dirty="0">
                <a:solidFill>
                  <a:srgbClr val="BBD655"/>
                </a:solidFill>
              </a:rPr>
            </a:br>
            <a:r>
              <a:rPr lang="en-US" sz="1600" dirty="0">
                <a:solidFill>
                  <a:srgbClr val="BBD655"/>
                </a:solidFill>
              </a:rPr>
              <a:t>CPO</a:t>
            </a:r>
            <a:endParaRPr lang="en-US" sz="1600" b="0" dirty="0">
              <a:solidFill>
                <a:srgbClr val="BBD655"/>
              </a:solidFill>
            </a:endParaRPr>
          </a:p>
        </p:txBody>
      </p:sp>
      <p:sp>
        <p:nvSpPr>
          <p:cNvPr id="11" name="Text Placeholder 1">
            <a:extLst>
              <a:ext uri="{FF2B5EF4-FFF2-40B4-BE49-F238E27FC236}">
                <a16:creationId xmlns:a16="http://schemas.microsoft.com/office/drawing/2014/main" id="{F1773CE3-4A43-16AF-8261-0C8AE22F0F12}"/>
              </a:ext>
            </a:extLst>
          </p:cNvPr>
          <p:cNvSpPr txBox="1">
            <a:spLocks/>
          </p:cNvSpPr>
          <p:nvPr/>
        </p:nvSpPr>
        <p:spPr>
          <a:xfrm>
            <a:off x="9274366" y="5309144"/>
            <a:ext cx="2583284" cy="111165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400" b="0" dirty="0"/>
              <a:t>Manager of Outreach Development</a:t>
            </a:r>
            <a:br>
              <a:rPr lang="en-US" sz="1400" b="0" dirty="0"/>
            </a:br>
            <a:r>
              <a:rPr lang="en-US" sz="1600" dirty="0"/>
              <a:t>ABC</a:t>
            </a:r>
            <a:endParaRPr lang="en-US" sz="1400" dirty="0"/>
          </a:p>
        </p:txBody>
      </p:sp>
      <p:sp>
        <p:nvSpPr>
          <p:cNvPr id="2" name="Text Placeholder 1">
            <a:extLst>
              <a:ext uri="{FF2B5EF4-FFF2-40B4-BE49-F238E27FC236}">
                <a16:creationId xmlns:a16="http://schemas.microsoft.com/office/drawing/2014/main" id="{39CC9471-C914-53F4-CE35-C7E7AD899745}"/>
              </a:ext>
            </a:extLst>
          </p:cNvPr>
          <p:cNvSpPr>
            <a:spLocks noGrp="1"/>
          </p:cNvSpPr>
          <p:nvPr>
            <p:ph type="body" idx="1"/>
          </p:nvPr>
        </p:nvSpPr>
        <p:spPr>
          <a:xfrm>
            <a:off x="437284" y="0"/>
            <a:ext cx="7792316" cy="2511847"/>
          </a:xfrm>
        </p:spPr>
        <p:txBody>
          <a:bodyPr anchor="ctr">
            <a:normAutofit/>
          </a:bodyPr>
          <a:lstStyle/>
          <a:p>
            <a:r>
              <a:rPr lang="en-US" sz="11500" dirty="0"/>
              <a:t>Speakers</a:t>
            </a:r>
          </a:p>
        </p:txBody>
      </p:sp>
      <p:sp>
        <p:nvSpPr>
          <p:cNvPr id="12" name="Text Placeholder 1">
            <a:extLst>
              <a:ext uri="{FF2B5EF4-FFF2-40B4-BE49-F238E27FC236}">
                <a16:creationId xmlns:a16="http://schemas.microsoft.com/office/drawing/2014/main" id="{F136C468-2112-60F7-8D1C-8D7FD13852B6}"/>
              </a:ext>
            </a:extLst>
          </p:cNvPr>
          <p:cNvSpPr txBox="1">
            <a:spLocks/>
          </p:cNvSpPr>
          <p:nvPr/>
        </p:nvSpPr>
        <p:spPr>
          <a:xfrm>
            <a:off x="5884732" y="4659458"/>
            <a:ext cx="3198282" cy="44858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600" dirty="0">
                <a:solidFill>
                  <a:srgbClr val="BBD655"/>
                </a:solidFill>
              </a:rPr>
              <a:t>Kaitlin Rivest, </a:t>
            </a:r>
            <a:br>
              <a:rPr lang="en-US" sz="1600" dirty="0">
                <a:solidFill>
                  <a:srgbClr val="BBD655"/>
                </a:solidFill>
              </a:rPr>
            </a:br>
            <a:r>
              <a:rPr lang="en-US" sz="1600" dirty="0">
                <a:solidFill>
                  <a:srgbClr val="BBD655"/>
                </a:solidFill>
              </a:rPr>
              <a:t>CPO, MSPO</a:t>
            </a:r>
            <a:endParaRPr lang="en-US" sz="1600" b="0" dirty="0">
              <a:solidFill>
                <a:srgbClr val="BBD655"/>
              </a:solidFill>
            </a:endParaRPr>
          </a:p>
        </p:txBody>
      </p:sp>
      <p:sp>
        <p:nvSpPr>
          <p:cNvPr id="13" name="Text Placeholder 1">
            <a:extLst>
              <a:ext uri="{FF2B5EF4-FFF2-40B4-BE49-F238E27FC236}">
                <a16:creationId xmlns:a16="http://schemas.microsoft.com/office/drawing/2014/main" id="{52CDEE3E-0487-B40D-2336-A14F6CD5D72E}"/>
              </a:ext>
            </a:extLst>
          </p:cNvPr>
          <p:cNvSpPr txBox="1">
            <a:spLocks/>
          </p:cNvSpPr>
          <p:nvPr/>
        </p:nvSpPr>
        <p:spPr>
          <a:xfrm>
            <a:off x="6147160" y="5328270"/>
            <a:ext cx="2760544" cy="143304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400" b="0" dirty="0"/>
              <a:t>Assistant Residency Director, OrthoPediatrics Specialty Bracing</a:t>
            </a:r>
            <a:br>
              <a:rPr lang="en-US" sz="1400" b="0" dirty="0"/>
            </a:br>
            <a:r>
              <a:rPr lang="en-US" sz="1600" dirty="0"/>
              <a:t>Boston Orthotics &amp; Prosthetics</a:t>
            </a:r>
            <a:endParaRPr lang="en-US" sz="1400" i="1" dirty="0"/>
          </a:p>
        </p:txBody>
      </p:sp>
      <p:sp>
        <p:nvSpPr>
          <p:cNvPr id="14" name="Text Placeholder 1">
            <a:extLst>
              <a:ext uri="{FF2B5EF4-FFF2-40B4-BE49-F238E27FC236}">
                <a16:creationId xmlns:a16="http://schemas.microsoft.com/office/drawing/2014/main" id="{FEEB7324-73AE-065B-660B-33E75B99ACC3}"/>
              </a:ext>
            </a:extLst>
          </p:cNvPr>
          <p:cNvSpPr txBox="1">
            <a:spLocks/>
          </p:cNvSpPr>
          <p:nvPr/>
        </p:nvSpPr>
        <p:spPr>
          <a:xfrm>
            <a:off x="2972" y="4692484"/>
            <a:ext cx="3198282" cy="44858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600" dirty="0">
                <a:solidFill>
                  <a:srgbClr val="BBD655"/>
                </a:solidFill>
              </a:rPr>
              <a:t>Carrie Davis, MA Organizational Leadership</a:t>
            </a:r>
            <a:endParaRPr lang="en-US" sz="1600" b="0" dirty="0">
              <a:solidFill>
                <a:srgbClr val="BBD655"/>
              </a:solidFill>
            </a:endParaRPr>
          </a:p>
        </p:txBody>
      </p:sp>
      <p:sp>
        <p:nvSpPr>
          <p:cNvPr id="15" name="Text Placeholder 1">
            <a:extLst>
              <a:ext uri="{FF2B5EF4-FFF2-40B4-BE49-F238E27FC236}">
                <a16:creationId xmlns:a16="http://schemas.microsoft.com/office/drawing/2014/main" id="{3DE08853-7B4D-B7F9-9AF3-C4830D250AC0}"/>
              </a:ext>
            </a:extLst>
          </p:cNvPr>
          <p:cNvSpPr txBox="1">
            <a:spLocks/>
          </p:cNvSpPr>
          <p:nvPr/>
        </p:nvSpPr>
        <p:spPr>
          <a:xfrm>
            <a:off x="472818" y="5388994"/>
            <a:ext cx="2434425" cy="92373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400" b="0" dirty="0"/>
              <a:t>Vice President of Patient and Employee Experience </a:t>
            </a:r>
            <a:br>
              <a:rPr lang="en-US" sz="1400" b="0" dirty="0"/>
            </a:br>
            <a:r>
              <a:rPr lang="en-US" sz="1600" dirty="0"/>
              <a:t>Hanger Inc., and Hanger Clinic</a:t>
            </a:r>
            <a:endParaRPr lang="en-US" sz="1400" i="1" dirty="0"/>
          </a:p>
        </p:txBody>
      </p:sp>
      <p:sp>
        <p:nvSpPr>
          <p:cNvPr id="23" name="Oval 22">
            <a:extLst>
              <a:ext uri="{FF2B5EF4-FFF2-40B4-BE49-F238E27FC236}">
                <a16:creationId xmlns:a16="http://schemas.microsoft.com/office/drawing/2014/main" id="{C047C6DD-2232-A9A6-6895-FAB7E107E616}"/>
              </a:ext>
            </a:extLst>
          </p:cNvPr>
          <p:cNvSpPr/>
          <p:nvPr/>
        </p:nvSpPr>
        <p:spPr>
          <a:xfrm>
            <a:off x="6615329" y="2732170"/>
            <a:ext cx="1737360" cy="1737360"/>
          </a:xfrm>
          <a:prstGeom prst="ellipse">
            <a:avLst/>
          </a:prstGeom>
          <a:blipFill>
            <a:blip r:embed="rId3"/>
            <a:stretch>
              <a:fillRect l="-49999" t="-13167" r="-39473" b="-763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45EFB0B-F295-9655-5134-844182E702FA}"/>
              </a:ext>
            </a:extLst>
          </p:cNvPr>
          <p:cNvSpPr/>
          <p:nvPr/>
        </p:nvSpPr>
        <p:spPr>
          <a:xfrm>
            <a:off x="3684013" y="2732170"/>
            <a:ext cx="1762136" cy="1706335"/>
          </a:xfrm>
          <a:prstGeom prst="ellipse">
            <a:avLst/>
          </a:prstGeom>
          <a:blipFill>
            <a:blip r:embed="rId4"/>
            <a:stretch>
              <a:fillRect l="-9946" t="-2381" r="-721" b="-1190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027BD44-D07C-02F3-B43F-F63DD18D42D7}"/>
              </a:ext>
            </a:extLst>
          </p:cNvPr>
          <p:cNvSpPr/>
          <p:nvPr/>
        </p:nvSpPr>
        <p:spPr>
          <a:xfrm>
            <a:off x="736622" y="2732170"/>
            <a:ext cx="1737360" cy="1737360"/>
          </a:xfrm>
          <a:prstGeom prst="ellipse">
            <a:avLst/>
          </a:prstGeom>
          <a:blipFill>
            <a:blip r:embed="rId5"/>
            <a:stretch>
              <a:fillRect l="-2632" t="-7895" r="-13158" b="-2894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1">
            <a:extLst>
              <a:ext uri="{FF2B5EF4-FFF2-40B4-BE49-F238E27FC236}">
                <a16:creationId xmlns:a16="http://schemas.microsoft.com/office/drawing/2014/main" id="{F844DAAA-1ADC-6531-8CFD-640DDB557477}"/>
              </a:ext>
            </a:extLst>
          </p:cNvPr>
          <p:cNvSpPr txBox="1">
            <a:spLocks/>
          </p:cNvSpPr>
          <p:nvPr/>
        </p:nvSpPr>
        <p:spPr>
          <a:xfrm>
            <a:off x="9194659" y="4631311"/>
            <a:ext cx="2750647" cy="33511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600" dirty="0">
                <a:solidFill>
                  <a:srgbClr val="BBD655"/>
                </a:solidFill>
              </a:rPr>
              <a:t>Jim Lawson</a:t>
            </a:r>
            <a:br>
              <a:rPr lang="en-US" sz="1600" dirty="0">
                <a:solidFill>
                  <a:srgbClr val="BBD655"/>
                </a:solidFill>
              </a:rPr>
            </a:br>
            <a:r>
              <a:rPr lang="en-US" sz="1600" dirty="0">
                <a:solidFill>
                  <a:srgbClr val="BBD655"/>
                </a:solidFill>
              </a:rPr>
              <a:t>(</a:t>
            </a:r>
            <a:r>
              <a:rPr lang="en-US" sz="1600" i="1" dirty="0">
                <a:solidFill>
                  <a:srgbClr val="BBD655"/>
                </a:solidFill>
              </a:rPr>
              <a:t>moderator</a:t>
            </a:r>
            <a:r>
              <a:rPr lang="en-US" sz="1600" dirty="0">
                <a:solidFill>
                  <a:srgbClr val="BBD655"/>
                </a:solidFill>
              </a:rPr>
              <a:t>)</a:t>
            </a:r>
            <a:endParaRPr lang="en-US" sz="1600" b="0" dirty="0">
              <a:solidFill>
                <a:srgbClr val="BBD655"/>
              </a:solidFill>
            </a:endParaRPr>
          </a:p>
        </p:txBody>
      </p:sp>
      <p:sp>
        <p:nvSpPr>
          <p:cNvPr id="6" name="Text Placeholder 1">
            <a:extLst>
              <a:ext uri="{FF2B5EF4-FFF2-40B4-BE49-F238E27FC236}">
                <a16:creationId xmlns:a16="http://schemas.microsoft.com/office/drawing/2014/main" id="{10F9AD53-5EDB-2CC9-EB9C-AA7874DE48F4}"/>
              </a:ext>
            </a:extLst>
          </p:cNvPr>
          <p:cNvSpPr txBox="1">
            <a:spLocks/>
          </p:cNvSpPr>
          <p:nvPr/>
        </p:nvSpPr>
        <p:spPr>
          <a:xfrm>
            <a:off x="3273439" y="5447435"/>
            <a:ext cx="2583284" cy="111165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400" b="0" dirty="0"/>
              <a:t>Clinical Leader of Lower Extremity Care Excellence </a:t>
            </a:r>
            <a:r>
              <a:rPr lang="en-US" sz="1600" dirty="0"/>
              <a:t>Hanger Clinic</a:t>
            </a:r>
            <a:endParaRPr lang="en-US" sz="1400" dirty="0"/>
          </a:p>
        </p:txBody>
      </p:sp>
      <p:cxnSp>
        <p:nvCxnSpPr>
          <p:cNvPr id="16" name="Straight Connector 15">
            <a:extLst>
              <a:ext uri="{FF2B5EF4-FFF2-40B4-BE49-F238E27FC236}">
                <a16:creationId xmlns:a16="http://schemas.microsoft.com/office/drawing/2014/main" id="{A98A2327-0553-8915-C007-6E22BBC2CC82}"/>
              </a:ext>
            </a:extLst>
          </p:cNvPr>
          <p:cNvCxnSpPr>
            <a:cxnSpLocks/>
          </p:cNvCxnSpPr>
          <p:nvPr/>
        </p:nvCxnSpPr>
        <p:spPr>
          <a:xfrm>
            <a:off x="8995359" y="2919046"/>
            <a:ext cx="0" cy="3586932"/>
          </a:xfrm>
          <a:prstGeom prst="line">
            <a:avLst/>
          </a:prstGeom>
          <a:ln w="28575">
            <a:solidFill>
              <a:srgbClr val="BBD65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DAF84ED-4567-E663-8148-578C64CF5280}"/>
              </a:ext>
            </a:extLst>
          </p:cNvPr>
          <p:cNvCxnSpPr>
            <a:cxnSpLocks/>
          </p:cNvCxnSpPr>
          <p:nvPr/>
        </p:nvCxnSpPr>
        <p:spPr>
          <a:xfrm>
            <a:off x="6045412" y="2865992"/>
            <a:ext cx="0" cy="3586932"/>
          </a:xfrm>
          <a:prstGeom prst="line">
            <a:avLst/>
          </a:prstGeom>
          <a:ln w="28575">
            <a:solidFill>
              <a:srgbClr val="BBD65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A9A6933-B5DC-DE10-54B0-DF16251527AC}"/>
              </a:ext>
            </a:extLst>
          </p:cNvPr>
          <p:cNvCxnSpPr>
            <a:cxnSpLocks/>
          </p:cNvCxnSpPr>
          <p:nvPr/>
        </p:nvCxnSpPr>
        <p:spPr>
          <a:xfrm>
            <a:off x="3162616" y="2833870"/>
            <a:ext cx="0" cy="3586932"/>
          </a:xfrm>
          <a:prstGeom prst="line">
            <a:avLst/>
          </a:prstGeom>
          <a:ln w="28575">
            <a:solidFill>
              <a:srgbClr val="BBD655"/>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2FDB23E0-9B8B-5052-1F7F-365D2DC864B9}"/>
              </a:ext>
            </a:extLst>
          </p:cNvPr>
          <p:cNvSpPr>
            <a:spLocks/>
          </p:cNvSpPr>
          <p:nvPr/>
        </p:nvSpPr>
        <p:spPr>
          <a:xfrm>
            <a:off x="9656715" y="2741314"/>
            <a:ext cx="1645920" cy="1737360"/>
          </a:xfrm>
          <a:prstGeom prst="ellipse">
            <a:avLst/>
          </a:prstGeom>
          <a:blipFill>
            <a:blip r:embed="rId6"/>
            <a:stretch>
              <a:fillRect l="-50000" t="-2632" r="-61111" b="-2368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2622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305C2-A4BD-8EE3-4AE4-FF8793FA0A49}"/>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8DAC981-CAEF-C59E-6863-639CF6529DC7}"/>
              </a:ext>
            </a:extLst>
          </p:cNvPr>
          <p:cNvSpPr>
            <a:spLocks noGrp="1"/>
          </p:cNvSpPr>
          <p:nvPr>
            <p:ph type="title"/>
          </p:nvPr>
        </p:nvSpPr>
        <p:spPr>
          <a:xfrm>
            <a:off x="228600" y="302460"/>
            <a:ext cx="10515600" cy="1325563"/>
          </a:xfrm>
          <a:prstGeom prst="rect">
            <a:avLst/>
          </a:prstGeom>
        </p:spPr>
        <p:txBody>
          <a:bodyPr/>
          <a:lstStyle/>
          <a:p>
            <a:r>
              <a:rPr lang="en-US" dirty="0"/>
              <a:t>Why Wellness Matters in POP</a:t>
            </a:r>
          </a:p>
        </p:txBody>
      </p:sp>
      <p:sp>
        <p:nvSpPr>
          <p:cNvPr id="15" name="Content Placeholder 14">
            <a:extLst>
              <a:ext uri="{FF2B5EF4-FFF2-40B4-BE49-F238E27FC236}">
                <a16:creationId xmlns:a16="http://schemas.microsoft.com/office/drawing/2014/main" id="{6542DC5F-F4F0-F5D8-AC32-BAB199943FB0}"/>
              </a:ext>
            </a:extLst>
          </p:cNvPr>
          <p:cNvSpPr>
            <a:spLocks noGrp="1"/>
          </p:cNvSpPr>
          <p:nvPr>
            <p:ph idx="4294967295"/>
          </p:nvPr>
        </p:nvSpPr>
        <p:spPr>
          <a:xfrm>
            <a:off x="553193" y="1628023"/>
            <a:ext cx="5895108" cy="4667250"/>
          </a:xfrm>
          <a:prstGeom prst="rect">
            <a:avLst/>
          </a:prstGeom>
        </p:spPr>
        <p:txBody>
          <a:bodyPr/>
          <a:lstStyle/>
          <a:p>
            <a:r>
              <a:rPr lang="en-US" sz="3000" dirty="0"/>
              <a:t>Wellness Drives Clinical Excellence</a:t>
            </a:r>
          </a:p>
          <a:p>
            <a:pPr lvl="1"/>
            <a:r>
              <a:rPr lang="en-US" sz="3000" dirty="0"/>
              <a:t>Burnout impacts patient care</a:t>
            </a:r>
          </a:p>
          <a:p>
            <a:pPr lvl="1"/>
            <a:r>
              <a:rPr lang="en-US" sz="3000" dirty="0"/>
              <a:t>Pediatric care can be especially emotionally demanding</a:t>
            </a:r>
          </a:p>
          <a:p>
            <a:pPr lvl="1"/>
            <a:r>
              <a:rPr lang="en-US" sz="3000" dirty="0"/>
              <a:t>Strong teams provide better outcomes </a:t>
            </a:r>
          </a:p>
          <a:p>
            <a:pPr lvl="1"/>
            <a:r>
              <a:rPr lang="en-US" sz="3000" dirty="0"/>
              <a:t>Investing in clinicians = investing in patients </a:t>
            </a:r>
          </a:p>
        </p:txBody>
      </p:sp>
      <p:pic>
        <p:nvPicPr>
          <p:cNvPr id="4" name="Picture 3">
            <a:extLst>
              <a:ext uri="{FF2B5EF4-FFF2-40B4-BE49-F238E27FC236}">
                <a16:creationId xmlns:a16="http://schemas.microsoft.com/office/drawing/2014/main" id="{21A38C4A-948D-81FC-95F1-67F534069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926" y="1413164"/>
            <a:ext cx="4354874" cy="4311325"/>
          </a:xfrm>
          <a:prstGeom prst="rect">
            <a:avLst/>
          </a:prstGeom>
        </p:spPr>
      </p:pic>
    </p:spTree>
    <p:extLst>
      <p:ext uri="{BB962C8B-B14F-4D97-AF65-F5344CB8AC3E}">
        <p14:creationId xmlns:p14="http://schemas.microsoft.com/office/powerpoint/2010/main" val="68176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0D1CB2-F3B6-0B34-0A86-DFBD0A114AA9}"/>
              </a:ext>
            </a:extLst>
          </p:cNvPr>
          <p:cNvSpPr>
            <a:spLocks noGrp="1"/>
          </p:cNvSpPr>
          <p:nvPr>
            <p:ph type="title"/>
          </p:nvPr>
        </p:nvSpPr>
        <p:spPr>
          <a:xfrm>
            <a:off x="415149" y="861535"/>
            <a:ext cx="11361702" cy="905597"/>
          </a:xfrm>
          <a:prstGeom prst="rect">
            <a:avLst/>
          </a:prstGeom>
        </p:spPr>
        <p:txBody>
          <a:bodyPr/>
          <a:lstStyle/>
          <a:p>
            <a:r>
              <a:rPr lang="en-US" dirty="0"/>
              <a:t>Our Organizational Commitment to Wellness</a:t>
            </a:r>
            <a:endParaRPr lang="en-US" cap="none" dirty="0">
              <a:solidFill>
                <a:schemeClr val="tx1">
                  <a:lumMod val="50000"/>
                  <a:lumOff val="50000"/>
                </a:schemeClr>
              </a:solidFill>
              <a:latin typeface="Bebas Neue Pro Exp Eb" panose="020B0706020202050201" pitchFamily="34" charset="0"/>
              <a:cs typeface="Lato" panose="020F0502020204030203" pitchFamily="34" charset="0"/>
            </a:endParaRPr>
          </a:p>
        </p:txBody>
      </p:sp>
      <p:sp>
        <p:nvSpPr>
          <p:cNvPr id="5" name="Content Placeholder 2">
            <a:extLst>
              <a:ext uri="{FF2B5EF4-FFF2-40B4-BE49-F238E27FC236}">
                <a16:creationId xmlns:a16="http://schemas.microsoft.com/office/drawing/2014/main" id="{E2BA7F12-0DDC-FED0-F0AC-94F7AD73D583}"/>
              </a:ext>
            </a:extLst>
          </p:cNvPr>
          <p:cNvSpPr>
            <a:spLocks noGrp="1"/>
          </p:cNvSpPr>
          <p:nvPr>
            <p:ph idx="4294967295"/>
          </p:nvPr>
        </p:nvSpPr>
        <p:spPr>
          <a:xfrm>
            <a:off x="324250" y="1643612"/>
            <a:ext cx="10515600" cy="4159539"/>
          </a:xfrm>
          <a:prstGeom prst="rect">
            <a:avLst/>
          </a:prstGeom>
        </p:spPr>
        <p:txBody>
          <a:bodyPr/>
          <a:lstStyle/>
          <a:p>
            <a:pPr algn="just"/>
            <a:r>
              <a:rPr lang="en-US" sz="2600" dirty="0">
                <a:latin typeface="Lato" panose="020F0502020204030203" pitchFamily="34" charset="0"/>
                <a:cs typeface="Lato" panose="020F0502020204030203" pitchFamily="34" charset="0"/>
              </a:rPr>
              <a:t>Our organization’s approach</a:t>
            </a:r>
          </a:p>
          <a:p>
            <a:pPr lvl="1" algn="just"/>
            <a:r>
              <a:rPr lang="en-US" dirty="0">
                <a:latin typeface="Lato" panose="020F0502020204030203" pitchFamily="34" charset="0"/>
                <a:cs typeface="Lato" panose="020F0502020204030203" pitchFamily="34" charset="0"/>
              </a:rPr>
              <a:t>Flexible work structures</a:t>
            </a:r>
          </a:p>
          <a:p>
            <a:pPr lvl="1" algn="just"/>
            <a:r>
              <a:rPr lang="en-US" dirty="0">
                <a:latin typeface="Lato" panose="020F0502020204030203" pitchFamily="34" charset="0"/>
                <a:cs typeface="Lato" panose="020F0502020204030203" pitchFamily="34" charset="0"/>
              </a:rPr>
              <a:t>Empowered leadership</a:t>
            </a:r>
          </a:p>
          <a:p>
            <a:pPr lvl="1" algn="just"/>
            <a:r>
              <a:rPr lang="en-US" dirty="0">
                <a:latin typeface="Lato" panose="020F0502020204030203" pitchFamily="34" charset="0"/>
                <a:cs typeface="Lato" panose="020F0502020204030203" pitchFamily="34" charset="0"/>
              </a:rPr>
              <a:t>Opportunities for professional engagement</a:t>
            </a:r>
          </a:p>
          <a:p>
            <a:pPr lvl="1" algn="just"/>
            <a:r>
              <a:rPr lang="en-US" dirty="0">
                <a:latin typeface="Lato" panose="020F0502020204030203" pitchFamily="34" charset="0"/>
                <a:cs typeface="Lato" panose="020F0502020204030203" pitchFamily="34" charset="0"/>
              </a:rPr>
              <a:t>Maintaining a connected culture </a:t>
            </a:r>
          </a:p>
        </p:txBody>
      </p:sp>
      <p:sp>
        <p:nvSpPr>
          <p:cNvPr id="6" name="Hexagon 10">
            <a:extLst>
              <a:ext uri="{FF2B5EF4-FFF2-40B4-BE49-F238E27FC236}">
                <a16:creationId xmlns:a16="http://schemas.microsoft.com/office/drawing/2014/main" id="{C3929503-34D6-EB23-B825-0EA01695DBA9}"/>
              </a:ext>
            </a:extLst>
          </p:cNvPr>
          <p:cNvSpPr>
            <a:spLocks noGrp="1" noRot="1" noMove="1" noResize="1" noEditPoints="1" noAdjustHandles="1" noChangeArrowheads="1" noChangeShapeType="1"/>
          </p:cNvSpPr>
          <p:nvPr/>
        </p:nvSpPr>
        <p:spPr>
          <a:xfrm rot="16200000">
            <a:off x="10388677" y="5036894"/>
            <a:ext cx="2292905" cy="1390558"/>
          </a:xfrm>
          <a:custGeom>
            <a:avLst/>
            <a:gdLst>
              <a:gd name="connsiteX0" fmla="*/ 0 w 3290432"/>
              <a:gd name="connsiteY0" fmla="*/ 1482923 h 2965846"/>
              <a:gd name="connsiteX1" fmla="*/ 741462 w 3290432"/>
              <a:gd name="connsiteY1" fmla="*/ 1 h 2965846"/>
              <a:gd name="connsiteX2" fmla="*/ 2548971 w 3290432"/>
              <a:gd name="connsiteY2" fmla="*/ 1 h 2965846"/>
              <a:gd name="connsiteX3" fmla="*/ 3290432 w 3290432"/>
              <a:gd name="connsiteY3" fmla="*/ 1482923 h 2965846"/>
              <a:gd name="connsiteX4" fmla="*/ 2548971 w 3290432"/>
              <a:gd name="connsiteY4" fmla="*/ 2965845 h 2965846"/>
              <a:gd name="connsiteX5" fmla="*/ 741462 w 3290432"/>
              <a:gd name="connsiteY5" fmla="*/ 2965845 h 2965846"/>
              <a:gd name="connsiteX6" fmla="*/ 0 w 3290432"/>
              <a:gd name="connsiteY6" fmla="*/ 1482923 h 2965846"/>
              <a:gd name="connsiteX0" fmla="*/ 0 w 3290432"/>
              <a:gd name="connsiteY0" fmla="*/ 1482922 h 2965844"/>
              <a:gd name="connsiteX1" fmla="*/ 741462 w 3290432"/>
              <a:gd name="connsiteY1" fmla="*/ 0 h 2965844"/>
              <a:gd name="connsiteX2" fmla="*/ 2548971 w 3290432"/>
              <a:gd name="connsiteY2" fmla="*/ 0 h 2965844"/>
              <a:gd name="connsiteX3" fmla="*/ 3290432 w 3290432"/>
              <a:gd name="connsiteY3" fmla="*/ 1482922 h 2965844"/>
              <a:gd name="connsiteX4" fmla="*/ 3149335 w 3290432"/>
              <a:gd name="connsiteY4" fmla="*/ 1571153 h 2965844"/>
              <a:gd name="connsiteX5" fmla="*/ 741462 w 3290432"/>
              <a:gd name="connsiteY5" fmla="*/ 2965844 h 2965844"/>
              <a:gd name="connsiteX6" fmla="*/ 0 w 3290432"/>
              <a:gd name="connsiteY6" fmla="*/ 1482922 h 2965844"/>
              <a:gd name="connsiteX0" fmla="*/ 0 w 3290432"/>
              <a:gd name="connsiteY0" fmla="*/ 1482922 h 1571153"/>
              <a:gd name="connsiteX1" fmla="*/ 741462 w 3290432"/>
              <a:gd name="connsiteY1" fmla="*/ 0 h 1571153"/>
              <a:gd name="connsiteX2" fmla="*/ 2548971 w 3290432"/>
              <a:gd name="connsiteY2" fmla="*/ 0 h 1571153"/>
              <a:gd name="connsiteX3" fmla="*/ 3290432 w 3290432"/>
              <a:gd name="connsiteY3" fmla="*/ 1482922 h 1571153"/>
              <a:gd name="connsiteX4" fmla="*/ 3149335 w 3290432"/>
              <a:gd name="connsiteY4" fmla="*/ 1571153 h 1571153"/>
              <a:gd name="connsiteX5" fmla="*/ 2210044 w 3290432"/>
              <a:gd name="connsiteY5" fmla="*/ 1524972 h 1571153"/>
              <a:gd name="connsiteX6" fmla="*/ 0 w 3290432"/>
              <a:gd name="connsiteY6" fmla="*/ 1482922 h 1571153"/>
              <a:gd name="connsiteX0" fmla="*/ 0 w 3290432"/>
              <a:gd name="connsiteY0" fmla="*/ 1482922 h 1571153"/>
              <a:gd name="connsiteX1" fmla="*/ 741462 w 3290432"/>
              <a:gd name="connsiteY1" fmla="*/ 0 h 1571153"/>
              <a:gd name="connsiteX2" fmla="*/ 2548971 w 3290432"/>
              <a:gd name="connsiteY2" fmla="*/ 0 h 1571153"/>
              <a:gd name="connsiteX3" fmla="*/ 3290432 w 3290432"/>
              <a:gd name="connsiteY3" fmla="*/ 1482922 h 1571153"/>
              <a:gd name="connsiteX4" fmla="*/ 3149335 w 3290432"/>
              <a:gd name="connsiteY4" fmla="*/ 1571153 h 1571153"/>
              <a:gd name="connsiteX5" fmla="*/ 2348589 w 3290432"/>
              <a:gd name="connsiteY5" fmla="*/ 1349484 h 1571153"/>
              <a:gd name="connsiteX6" fmla="*/ 0 w 3290432"/>
              <a:gd name="connsiteY6" fmla="*/ 1482922 h 1571153"/>
              <a:gd name="connsiteX0" fmla="*/ 0 w 3290432"/>
              <a:gd name="connsiteY0" fmla="*/ 1482922 h 1482922"/>
              <a:gd name="connsiteX1" fmla="*/ 741462 w 3290432"/>
              <a:gd name="connsiteY1" fmla="*/ 0 h 1482922"/>
              <a:gd name="connsiteX2" fmla="*/ 2548971 w 3290432"/>
              <a:gd name="connsiteY2" fmla="*/ 0 h 1482922"/>
              <a:gd name="connsiteX3" fmla="*/ 3290432 w 3290432"/>
              <a:gd name="connsiteY3" fmla="*/ 1482922 h 1482922"/>
              <a:gd name="connsiteX4" fmla="*/ 3047735 w 3290432"/>
              <a:gd name="connsiteY4" fmla="*/ 1358720 h 1482922"/>
              <a:gd name="connsiteX5" fmla="*/ 2348589 w 3290432"/>
              <a:gd name="connsiteY5" fmla="*/ 1349484 h 1482922"/>
              <a:gd name="connsiteX6" fmla="*/ 0 w 3290432"/>
              <a:gd name="connsiteY6" fmla="*/ 1482922 h 1482922"/>
              <a:gd name="connsiteX0" fmla="*/ 0 w 3225778"/>
              <a:gd name="connsiteY0" fmla="*/ 1482922 h 1482922"/>
              <a:gd name="connsiteX1" fmla="*/ 741462 w 3225778"/>
              <a:gd name="connsiteY1" fmla="*/ 0 h 1482922"/>
              <a:gd name="connsiteX2" fmla="*/ 2548971 w 3225778"/>
              <a:gd name="connsiteY2" fmla="*/ 0 h 1482922"/>
              <a:gd name="connsiteX3" fmla="*/ 3225778 w 3225778"/>
              <a:gd name="connsiteY3" fmla="*/ 1390558 h 1482922"/>
              <a:gd name="connsiteX4" fmla="*/ 3047735 w 3225778"/>
              <a:gd name="connsiteY4" fmla="*/ 1358720 h 1482922"/>
              <a:gd name="connsiteX5" fmla="*/ 2348589 w 3225778"/>
              <a:gd name="connsiteY5" fmla="*/ 1349484 h 1482922"/>
              <a:gd name="connsiteX6" fmla="*/ 0 w 3225778"/>
              <a:gd name="connsiteY6" fmla="*/ 1482922 h 1482922"/>
              <a:gd name="connsiteX0" fmla="*/ 191411 w 2484316"/>
              <a:gd name="connsiteY0" fmla="*/ 1362850 h 1390558"/>
              <a:gd name="connsiteX1" fmla="*/ 0 w 2484316"/>
              <a:gd name="connsiteY1" fmla="*/ 0 h 1390558"/>
              <a:gd name="connsiteX2" fmla="*/ 1807509 w 2484316"/>
              <a:gd name="connsiteY2" fmla="*/ 0 h 1390558"/>
              <a:gd name="connsiteX3" fmla="*/ 2484316 w 2484316"/>
              <a:gd name="connsiteY3" fmla="*/ 1390558 h 1390558"/>
              <a:gd name="connsiteX4" fmla="*/ 2306273 w 2484316"/>
              <a:gd name="connsiteY4" fmla="*/ 1358720 h 1390558"/>
              <a:gd name="connsiteX5" fmla="*/ 1607127 w 2484316"/>
              <a:gd name="connsiteY5" fmla="*/ 1349484 h 1390558"/>
              <a:gd name="connsiteX6" fmla="*/ 191411 w 2484316"/>
              <a:gd name="connsiteY6" fmla="*/ 1362850 h 1390558"/>
              <a:gd name="connsiteX0" fmla="*/ 0 w 2292905"/>
              <a:gd name="connsiteY0" fmla="*/ 1362850 h 1390558"/>
              <a:gd name="connsiteX1" fmla="*/ 2553 w 2292905"/>
              <a:gd name="connsiteY1" fmla="*/ 0 h 1390558"/>
              <a:gd name="connsiteX2" fmla="*/ 1616098 w 2292905"/>
              <a:gd name="connsiteY2" fmla="*/ 0 h 1390558"/>
              <a:gd name="connsiteX3" fmla="*/ 2292905 w 2292905"/>
              <a:gd name="connsiteY3" fmla="*/ 1390558 h 1390558"/>
              <a:gd name="connsiteX4" fmla="*/ 2114862 w 2292905"/>
              <a:gd name="connsiteY4" fmla="*/ 1358720 h 1390558"/>
              <a:gd name="connsiteX5" fmla="*/ 1415716 w 2292905"/>
              <a:gd name="connsiteY5" fmla="*/ 1349484 h 1390558"/>
              <a:gd name="connsiteX6" fmla="*/ 0 w 2292905"/>
              <a:gd name="connsiteY6" fmla="*/ 1362850 h 13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905" h="1390558">
                <a:moveTo>
                  <a:pt x="0" y="1362850"/>
                </a:moveTo>
                <a:lnTo>
                  <a:pt x="2553" y="0"/>
                </a:lnTo>
                <a:lnTo>
                  <a:pt x="1616098" y="0"/>
                </a:lnTo>
                <a:lnTo>
                  <a:pt x="2292905" y="1390558"/>
                </a:lnTo>
                <a:lnTo>
                  <a:pt x="2114862" y="1358720"/>
                </a:lnTo>
                <a:lnTo>
                  <a:pt x="1415716" y="1349484"/>
                </a:lnTo>
                <a:lnTo>
                  <a:pt x="0" y="1362850"/>
                </a:lnTo>
                <a:close/>
              </a:path>
            </a:pathLst>
          </a:custGeom>
          <a:solidFill>
            <a:srgbClr val="B3B5BA">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Hexagon 6">
            <a:extLst>
              <a:ext uri="{FF2B5EF4-FFF2-40B4-BE49-F238E27FC236}">
                <a16:creationId xmlns:a16="http://schemas.microsoft.com/office/drawing/2014/main" id="{500B7CA9-0149-8D89-09E1-0F9F22628230}"/>
              </a:ext>
            </a:extLst>
          </p:cNvPr>
          <p:cNvSpPr>
            <a:spLocks noGrp="1" noRot="1" noMove="1" noResize="1" noEditPoints="1" noAdjustHandles="1" noChangeArrowheads="1" noChangeShapeType="1"/>
          </p:cNvSpPr>
          <p:nvPr/>
        </p:nvSpPr>
        <p:spPr>
          <a:xfrm rot="16200000">
            <a:off x="10120221" y="3161282"/>
            <a:ext cx="1861084" cy="1677497"/>
          </a:xfrm>
          <a:prstGeom prst="hexagon">
            <a:avLst/>
          </a:prstGeom>
          <a:solidFill>
            <a:srgbClr val="9EC5E8">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Hexagon 12">
            <a:extLst>
              <a:ext uri="{FF2B5EF4-FFF2-40B4-BE49-F238E27FC236}">
                <a16:creationId xmlns:a16="http://schemas.microsoft.com/office/drawing/2014/main" id="{41A27D19-59EC-13B2-3896-EA8A7C52CB6C}"/>
              </a:ext>
            </a:extLst>
          </p:cNvPr>
          <p:cNvSpPr>
            <a:spLocks noGrp="1" noRot="1" noMove="1" noResize="1" noEditPoints="1" noAdjustHandles="1" noChangeArrowheads="1" noChangeShapeType="1"/>
          </p:cNvSpPr>
          <p:nvPr/>
        </p:nvSpPr>
        <p:spPr>
          <a:xfrm rot="16200000">
            <a:off x="10813316" y="2003220"/>
            <a:ext cx="2019433" cy="753738"/>
          </a:xfrm>
          <a:custGeom>
            <a:avLst/>
            <a:gdLst>
              <a:gd name="connsiteX0" fmla="*/ 0 w 2287287"/>
              <a:gd name="connsiteY0" fmla="*/ 1030829 h 2061657"/>
              <a:gd name="connsiteX1" fmla="*/ 515414 w 2287287"/>
              <a:gd name="connsiteY1" fmla="*/ 0 h 2061657"/>
              <a:gd name="connsiteX2" fmla="*/ 1771873 w 2287287"/>
              <a:gd name="connsiteY2" fmla="*/ 0 h 2061657"/>
              <a:gd name="connsiteX3" fmla="*/ 2287287 w 2287287"/>
              <a:gd name="connsiteY3" fmla="*/ 1030829 h 2061657"/>
              <a:gd name="connsiteX4" fmla="*/ 1771873 w 2287287"/>
              <a:gd name="connsiteY4" fmla="*/ 2061657 h 2061657"/>
              <a:gd name="connsiteX5" fmla="*/ 515414 w 2287287"/>
              <a:gd name="connsiteY5" fmla="*/ 2061657 h 2061657"/>
              <a:gd name="connsiteX6" fmla="*/ 0 w 2287287"/>
              <a:gd name="connsiteY6" fmla="*/ 1030829 h 2061657"/>
              <a:gd name="connsiteX0" fmla="*/ 0 w 2176451"/>
              <a:gd name="connsiteY0" fmla="*/ 790684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04578 w 2176451"/>
              <a:gd name="connsiteY5" fmla="*/ 2061657 h 2061657"/>
              <a:gd name="connsiteX6" fmla="*/ 0 w 2176451"/>
              <a:gd name="connsiteY6" fmla="*/ 790684 h 2061657"/>
              <a:gd name="connsiteX0" fmla="*/ 0 w 2176451"/>
              <a:gd name="connsiteY0" fmla="*/ 790684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32287 w 2176451"/>
              <a:gd name="connsiteY5" fmla="*/ 787038 h 2061657"/>
              <a:gd name="connsiteX6" fmla="*/ 0 w 2176451"/>
              <a:gd name="connsiteY6" fmla="*/ 790684 h 2061657"/>
              <a:gd name="connsiteX0" fmla="*/ 0 w 2176451"/>
              <a:gd name="connsiteY0" fmla="*/ 753738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32287 w 2176451"/>
              <a:gd name="connsiteY5" fmla="*/ 787038 h 2061657"/>
              <a:gd name="connsiteX6" fmla="*/ 0 w 2176451"/>
              <a:gd name="connsiteY6" fmla="*/ 753738 h 2061657"/>
              <a:gd name="connsiteX0" fmla="*/ 0 w 2176451"/>
              <a:gd name="connsiteY0" fmla="*/ 753738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32287 w 2176451"/>
              <a:gd name="connsiteY5" fmla="*/ 740856 h 2061657"/>
              <a:gd name="connsiteX6" fmla="*/ 0 w 2176451"/>
              <a:gd name="connsiteY6" fmla="*/ 753738 h 2061657"/>
              <a:gd name="connsiteX0" fmla="*/ 0 w 2176451"/>
              <a:gd name="connsiteY0" fmla="*/ 753738 h 1030829"/>
              <a:gd name="connsiteX1" fmla="*/ 404578 w 2176451"/>
              <a:gd name="connsiteY1" fmla="*/ 0 h 1030829"/>
              <a:gd name="connsiteX2" fmla="*/ 1661037 w 2176451"/>
              <a:gd name="connsiteY2" fmla="*/ 0 h 1030829"/>
              <a:gd name="connsiteX3" fmla="*/ 2176451 w 2176451"/>
              <a:gd name="connsiteY3" fmla="*/ 1030829 h 1030829"/>
              <a:gd name="connsiteX4" fmla="*/ 1494782 w 2176451"/>
              <a:gd name="connsiteY4" fmla="*/ 750094 h 1030829"/>
              <a:gd name="connsiteX5" fmla="*/ 432287 w 2176451"/>
              <a:gd name="connsiteY5" fmla="*/ 740856 h 1030829"/>
              <a:gd name="connsiteX6" fmla="*/ 0 w 2176451"/>
              <a:gd name="connsiteY6" fmla="*/ 753738 h 1030829"/>
              <a:gd name="connsiteX0" fmla="*/ 0 w 2019433"/>
              <a:gd name="connsiteY0" fmla="*/ 753738 h 753738"/>
              <a:gd name="connsiteX1" fmla="*/ 404578 w 2019433"/>
              <a:gd name="connsiteY1" fmla="*/ 0 h 753738"/>
              <a:gd name="connsiteX2" fmla="*/ 1661037 w 2019433"/>
              <a:gd name="connsiteY2" fmla="*/ 0 h 753738"/>
              <a:gd name="connsiteX3" fmla="*/ 2019433 w 2019433"/>
              <a:gd name="connsiteY3" fmla="*/ 744502 h 753738"/>
              <a:gd name="connsiteX4" fmla="*/ 1494782 w 2019433"/>
              <a:gd name="connsiteY4" fmla="*/ 750094 h 753738"/>
              <a:gd name="connsiteX5" fmla="*/ 432287 w 2019433"/>
              <a:gd name="connsiteY5" fmla="*/ 740856 h 753738"/>
              <a:gd name="connsiteX6" fmla="*/ 0 w 2019433"/>
              <a:gd name="connsiteY6" fmla="*/ 753738 h 75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433" h="753738">
                <a:moveTo>
                  <a:pt x="0" y="753738"/>
                </a:moveTo>
                <a:lnTo>
                  <a:pt x="404578" y="0"/>
                </a:lnTo>
                <a:lnTo>
                  <a:pt x="1661037" y="0"/>
                </a:lnTo>
                <a:lnTo>
                  <a:pt x="2019433" y="744502"/>
                </a:lnTo>
                <a:lnTo>
                  <a:pt x="1494782" y="750094"/>
                </a:lnTo>
                <a:lnTo>
                  <a:pt x="432287" y="740856"/>
                </a:lnTo>
                <a:lnTo>
                  <a:pt x="0" y="753738"/>
                </a:lnTo>
                <a:close/>
              </a:path>
            </a:pathLst>
          </a:custGeom>
          <a:solidFill>
            <a:srgbClr val="1893D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074" name="Picture 2">
            <a:extLst>
              <a:ext uri="{FF2B5EF4-FFF2-40B4-BE49-F238E27FC236}">
                <a16:creationId xmlns:a16="http://schemas.microsoft.com/office/drawing/2014/main" id="{D025A3A3-2480-A756-3495-E4C6201F4D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3" r="5951"/>
          <a:stretch>
            <a:fillRect/>
          </a:stretch>
        </p:blipFill>
        <p:spPr bwMode="auto">
          <a:xfrm>
            <a:off x="6987534" y="4148564"/>
            <a:ext cx="4450781" cy="23903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A45E35D-63D8-DAB0-FCBA-9584AF9D10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94"/>
          <a:stretch>
            <a:fillRect/>
          </a:stretch>
        </p:blipFill>
        <p:spPr bwMode="auto">
          <a:xfrm>
            <a:off x="7320585" y="1629328"/>
            <a:ext cx="3784681" cy="23584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7ADEC2E-850D-D9C0-202A-80CA7901C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832" y="4077211"/>
            <a:ext cx="2743201" cy="2461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F2608C6-ACC4-8BBB-9838-A1C55B4E0223}"/>
              </a:ext>
            </a:extLst>
          </p:cNvPr>
          <p:cNvPicPr>
            <a:picLocks noChangeAspect="1"/>
          </p:cNvPicPr>
          <p:nvPr/>
        </p:nvPicPr>
        <p:blipFill>
          <a:blip r:embed="rId6"/>
          <a:stretch>
            <a:fillRect/>
          </a:stretch>
        </p:blipFill>
        <p:spPr>
          <a:xfrm>
            <a:off x="857078" y="3987763"/>
            <a:ext cx="2353289" cy="2148186"/>
          </a:xfrm>
          <a:prstGeom prst="rect">
            <a:avLst/>
          </a:prstGeom>
        </p:spPr>
      </p:pic>
    </p:spTree>
    <p:extLst>
      <p:ext uri="{BB962C8B-B14F-4D97-AF65-F5344CB8AC3E}">
        <p14:creationId xmlns:p14="http://schemas.microsoft.com/office/powerpoint/2010/main" val="27439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AFD4E-CCBB-533E-EEEB-19DD14CEFE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65CFB76-CED7-D749-75BD-F2F9EC73EF7E}"/>
              </a:ext>
            </a:extLst>
          </p:cNvPr>
          <p:cNvSpPr>
            <a:spLocks noGrp="1"/>
          </p:cNvSpPr>
          <p:nvPr>
            <p:ph type="title"/>
          </p:nvPr>
        </p:nvSpPr>
        <p:spPr>
          <a:xfrm>
            <a:off x="317500" y="771034"/>
            <a:ext cx="11557000" cy="905597"/>
          </a:xfrm>
          <a:prstGeom prst="rect">
            <a:avLst/>
          </a:prstGeom>
        </p:spPr>
        <p:txBody>
          <a:bodyPr/>
          <a:lstStyle/>
          <a:p>
            <a:r>
              <a:rPr lang="en-US" dirty="0"/>
              <a:t>Creating Connection Across the Organization</a:t>
            </a:r>
            <a:endParaRPr lang="en-US" cap="none" dirty="0">
              <a:solidFill>
                <a:schemeClr val="tx1">
                  <a:lumMod val="50000"/>
                  <a:lumOff val="50000"/>
                </a:schemeClr>
              </a:solidFill>
              <a:latin typeface="Bebas Neue Pro Exp Eb" panose="020B0706020202050201" pitchFamily="34" charset="0"/>
              <a:cs typeface="Lato" panose="020F0502020204030203" pitchFamily="34" charset="0"/>
            </a:endParaRPr>
          </a:p>
        </p:txBody>
      </p:sp>
      <p:sp>
        <p:nvSpPr>
          <p:cNvPr id="5" name="Content Placeholder 2">
            <a:extLst>
              <a:ext uri="{FF2B5EF4-FFF2-40B4-BE49-F238E27FC236}">
                <a16:creationId xmlns:a16="http://schemas.microsoft.com/office/drawing/2014/main" id="{609B16F4-2290-8C45-748D-98F10B04AAFC}"/>
              </a:ext>
            </a:extLst>
          </p:cNvPr>
          <p:cNvSpPr>
            <a:spLocks noGrp="1"/>
          </p:cNvSpPr>
          <p:nvPr>
            <p:ph idx="4294967295"/>
          </p:nvPr>
        </p:nvSpPr>
        <p:spPr>
          <a:xfrm>
            <a:off x="838200" y="1827922"/>
            <a:ext cx="10515600" cy="4159539"/>
          </a:xfrm>
          <a:prstGeom prst="rect">
            <a:avLst/>
          </a:prstGeom>
        </p:spPr>
        <p:txBody>
          <a:bodyPr/>
          <a:lstStyle/>
          <a:p>
            <a:pPr algn="just"/>
            <a:r>
              <a:rPr lang="en-US" sz="4000" dirty="0">
                <a:latin typeface="Lato" panose="020F0502020204030203" pitchFamily="34" charset="0"/>
                <a:cs typeface="Lato" panose="020F0502020204030203" pitchFamily="34" charset="0"/>
              </a:rPr>
              <a:t>Building Community</a:t>
            </a:r>
          </a:p>
          <a:p>
            <a:pPr lvl="1" algn="just"/>
            <a:r>
              <a:rPr lang="en-US" sz="4000" dirty="0">
                <a:latin typeface="Lato" panose="020F0502020204030203" pitchFamily="34" charset="0"/>
                <a:cs typeface="Lato" panose="020F0502020204030203" pitchFamily="34" charset="0"/>
              </a:rPr>
              <a:t>Internal communication (social teams)</a:t>
            </a:r>
          </a:p>
          <a:p>
            <a:pPr lvl="1" algn="just"/>
            <a:r>
              <a:rPr lang="en-US" sz="4000" dirty="0">
                <a:latin typeface="Lato" panose="020F0502020204030203" pitchFamily="34" charset="0"/>
                <a:cs typeface="Lato" panose="020F0502020204030203" pitchFamily="34" charset="0"/>
              </a:rPr>
              <a:t>Sharing life updates and clinic stories</a:t>
            </a:r>
          </a:p>
          <a:p>
            <a:pPr lvl="1" algn="just"/>
            <a:r>
              <a:rPr lang="en-US" sz="4000" dirty="0">
                <a:latin typeface="Lato" panose="020F0502020204030203" pitchFamily="34" charset="0"/>
                <a:cs typeface="Lato" panose="020F0502020204030203" pitchFamily="34" charset="0"/>
              </a:rPr>
              <a:t>Opportunities to join improvement teams</a:t>
            </a:r>
          </a:p>
          <a:p>
            <a:pPr lvl="1"/>
            <a:r>
              <a:rPr lang="en-US" sz="4000" dirty="0">
                <a:latin typeface="Lato" panose="020F0502020204030203" pitchFamily="34" charset="0"/>
                <a:cs typeface="Lato" panose="020F0502020204030203" pitchFamily="34" charset="0"/>
              </a:rPr>
              <a:t>All employees are stakeholders in our parent company</a:t>
            </a:r>
          </a:p>
        </p:txBody>
      </p:sp>
      <p:sp>
        <p:nvSpPr>
          <p:cNvPr id="6" name="Hexagon 10">
            <a:extLst>
              <a:ext uri="{FF2B5EF4-FFF2-40B4-BE49-F238E27FC236}">
                <a16:creationId xmlns:a16="http://schemas.microsoft.com/office/drawing/2014/main" id="{2643BF65-F0DE-C390-2A85-8AE7196B6141}"/>
              </a:ext>
            </a:extLst>
          </p:cNvPr>
          <p:cNvSpPr>
            <a:spLocks noGrp="1" noRot="1" noMove="1" noResize="1" noEditPoints="1" noAdjustHandles="1" noChangeArrowheads="1" noChangeShapeType="1"/>
          </p:cNvSpPr>
          <p:nvPr/>
        </p:nvSpPr>
        <p:spPr>
          <a:xfrm rot="16200000">
            <a:off x="10388677" y="5036894"/>
            <a:ext cx="2292905" cy="1390558"/>
          </a:xfrm>
          <a:custGeom>
            <a:avLst/>
            <a:gdLst>
              <a:gd name="connsiteX0" fmla="*/ 0 w 3290432"/>
              <a:gd name="connsiteY0" fmla="*/ 1482923 h 2965846"/>
              <a:gd name="connsiteX1" fmla="*/ 741462 w 3290432"/>
              <a:gd name="connsiteY1" fmla="*/ 1 h 2965846"/>
              <a:gd name="connsiteX2" fmla="*/ 2548971 w 3290432"/>
              <a:gd name="connsiteY2" fmla="*/ 1 h 2965846"/>
              <a:gd name="connsiteX3" fmla="*/ 3290432 w 3290432"/>
              <a:gd name="connsiteY3" fmla="*/ 1482923 h 2965846"/>
              <a:gd name="connsiteX4" fmla="*/ 2548971 w 3290432"/>
              <a:gd name="connsiteY4" fmla="*/ 2965845 h 2965846"/>
              <a:gd name="connsiteX5" fmla="*/ 741462 w 3290432"/>
              <a:gd name="connsiteY5" fmla="*/ 2965845 h 2965846"/>
              <a:gd name="connsiteX6" fmla="*/ 0 w 3290432"/>
              <a:gd name="connsiteY6" fmla="*/ 1482923 h 2965846"/>
              <a:gd name="connsiteX0" fmla="*/ 0 w 3290432"/>
              <a:gd name="connsiteY0" fmla="*/ 1482922 h 2965844"/>
              <a:gd name="connsiteX1" fmla="*/ 741462 w 3290432"/>
              <a:gd name="connsiteY1" fmla="*/ 0 h 2965844"/>
              <a:gd name="connsiteX2" fmla="*/ 2548971 w 3290432"/>
              <a:gd name="connsiteY2" fmla="*/ 0 h 2965844"/>
              <a:gd name="connsiteX3" fmla="*/ 3290432 w 3290432"/>
              <a:gd name="connsiteY3" fmla="*/ 1482922 h 2965844"/>
              <a:gd name="connsiteX4" fmla="*/ 3149335 w 3290432"/>
              <a:gd name="connsiteY4" fmla="*/ 1571153 h 2965844"/>
              <a:gd name="connsiteX5" fmla="*/ 741462 w 3290432"/>
              <a:gd name="connsiteY5" fmla="*/ 2965844 h 2965844"/>
              <a:gd name="connsiteX6" fmla="*/ 0 w 3290432"/>
              <a:gd name="connsiteY6" fmla="*/ 1482922 h 2965844"/>
              <a:gd name="connsiteX0" fmla="*/ 0 w 3290432"/>
              <a:gd name="connsiteY0" fmla="*/ 1482922 h 1571153"/>
              <a:gd name="connsiteX1" fmla="*/ 741462 w 3290432"/>
              <a:gd name="connsiteY1" fmla="*/ 0 h 1571153"/>
              <a:gd name="connsiteX2" fmla="*/ 2548971 w 3290432"/>
              <a:gd name="connsiteY2" fmla="*/ 0 h 1571153"/>
              <a:gd name="connsiteX3" fmla="*/ 3290432 w 3290432"/>
              <a:gd name="connsiteY3" fmla="*/ 1482922 h 1571153"/>
              <a:gd name="connsiteX4" fmla="*/ 3149335 w 3290432"/>
              <a:gd name="connsiteY4" fmla="*/ 1571153 h 1571153"/>
              <a:gd name="connsiteX5" fmla="*/ 2210044 w 3290432"/>
              <a:gd name="connsiteY5" fmla="*/ 1524972 h 1571153"/>
              <a:gd name="connsiteX6" fmla="*/ 0 w 3290432"/>
              <a:gd name="connsiteY6" fmla="*/ 1482922 h 1571153"/>
              <a:gd name="connsiteX0" fmla="*/ 0 w 3290432"/>
              <a:gd name="connsiteY0" fmla="*/ 1482922 h 1571153"/>
              <a:gd name="connsiteX1" fmla="*/ 741462 w 3290432"/>
              <a:gd name="connsiteY1" fmla="*/ 0 h 1571153"/>
              <a:gd name="connsiteX2" fmla="*/ 2548971 w 3290432"/>
              <a:gd name="connsiteY2" fmla="*/ 0 h 1571153"/>
              <a:gd name="connsiteX3" fmla="*/ 3290432 w 3290432"/>
              <a:gd name="connsiteY3" fmla="*/ 1482922 h 1571153"/>
              <a:gd name="connsiteX4" fmla="*/ 3149335 w 3290432"/>
              <a:gd name="connsiteY4" fmla="*/ 1571153 h 1571153"/>
              <a:gd name="connsiteX5" fmla="*/ 2348589 w 3290432"/>
              <a:gd name="connsiteY5" fmla="*/ 1349484 h 1571153"/>
              <a:gd name="connsiteX6" fmla="*/ 0 w 3290432"/>
              <a:gd name="connsiteY6" fmla="*/ 1482922 h 1571153"/>
              <a:gd name="connsiteX0" fmla="*/ 0 w 3290432"/>
              <a:gd name="connsiteY0" fmla="*/ 1482922 h 1482922"/>
              <a:gd name="connsiteX1" fmla="*/ 741462 w 3290432"/>
              <a:gd name="connsiteY1" fmla="*/ 0 h 1482922"/>
              <a:gd name="connsiteX2" fmla="*/ 2548971 w 3290432"/>
              <a:gd name="connsiteY2" fmla="*/ 0 h 1482922"/>
              <a:gd name="connsiteX3" fmla="*/ 3290432 w 3290432"/>
              <a:gd name="connsiteY3" fmla="*/ 1482922 h 1482922"/>
              <a:gd name="connsiteX4" fmla="*/ 3047735 w 3290432"/>
              <a:gd name="connsiteY4" fmla="*/ 1358720 h 1482922"/>
              <a:gd name="connsiteX5" fmla="*/ 2348589 w 3290432"/>
              <a:gd name="connsiteY5" fmla="*/ 1349484 h 1482922"/>
              <a:gd name="connsiteX6" fmla="*/ 0 w 3290432"/>
              <a:gd name="connsiteY6" fmla="*/ 1482922 h 1482922"/>
              <a:gd name="connsiteX0" fmla="*/ 0 w 3225778"/>
              <a:gd name="connsiteY0" fmla="*/ 1482922 h 1482922"/>
              <a:gd name="connsiteX1" fmla="*/ 741462 w 3225778"/>
              <a:gd name="connsiteY1" fmla="*/ 0 h 1482922"/>
              <a:gd name="connsiteX2" fmla="*/ 2548971 w 3225778"/>
              <a:gd name="connsiteY2" fmla="*/ 0 h 1482922"/>
              <a:gd name="connsiteX3" fmla="*/ 3225778 w 3225778"/>
              <a:gd name="connsiteY3" fmla="*/ 1390558 h 1482922"/>
              <a:gd name="connsiteX4" fmla="*/ 3047735 w 3225778"/>
              <a:gd name="connsiteY4" fmla="*/ 1358720 h 1482922"/>
              <a:gd name="connsiteX5" fmla="*/ 2348589 w 3225778"/>
              <a:gd name="connsiteY5" fmla="*/ 1349484 h 1482922"/>
              <a:gd name="connsiteX6" fmla="*/ 0 w 3225778"/>
              <a:gd name="connsiteY6" fmla="*/ 1482922 h 1482922"/>
              <a:gd name="connsiteX0" fmla="*/ 191411 w 2484316"/>
              <a:gd name="connsiteY0" fmla="*/ 1362850 h 1390558"/>
              <a:gd name="connsiteX1" fmla="*/ 0 w 2484316"/>
              <a:gd name="connsiteY1" fmla="*/ 0 h 1390558"/>
              <a:gd name="connsiteX2" fmla="*/ 1807509 w 2484316"/>
              <a:gd name="connsiteY2" fmla="*/ 0 h 1390558"/>
              <a:gd name="connsiteX3" fmla="*/ 2484316 w 2484316"/>
              <a:gd name="connsiteY3" fmla="*/ 1390558 h 1390558"/>
              <a:gd name="connsiteX4" fmla="*/ 2306273 w 2484316"/>
              <a:gd name="connsiteY4" fmla="*/ 1358720 h 1390558"/>
              <a:gd name="connsiteX5" fmla="*/ 1607127 w 2484316"/>
              <a:gd name="connsiteY5" fmla="*/ 1349484 h 1390558"/>
              <a:gd name="connsiteX6" fmla="*/ 191411 w 2484316"/>
              <a:gd name="connsiteY6" fmla="*/ 1362850 h 1390558"/>
              <a:gd name="connsiteX0" fmla="*/ 0 w 2292905"/>
              <a:gd name="connsiteY0" fmla="*/ 1362850 h 1390558"/>
              <a:gd name="connsiteX1" fmla="*/ 2553 w 2292905"/>
              <a:gd name="connsiteY1" fmla="*/ 0 h 1390558"/>
              <a:gd name="connsiteX2" fmla="*/ 1616098 w 2292905"/>
              <a:gd name="connsiteY2" fmla="*/ 0 h 1390558"/>
              <a:gd name="connsiteX3" fmla="*/ 2292905 w 2292905"/>
              <a:gd name="connsiteY3" fmla="*/ 1390558 h 1390558"/>
              <a:gd name="connsiteX4" fmla="*/ 2114862 w 2292905"/>
              <a:gd name="connsiteY4" fmla="*/ 1358720 h 1390558"/>
              <a:gd name="connsiteX5" fmla="*/ 1415716 w 2292905"/>
              <a:gd name="connsiteY5" fmla="*/ 1349484 h 1390558"/>
              <a:gd name="connsiteX6" fmla="*/ 0 w 2292905"/>
              <a:gd name="connsiteY6" fmla="*/ 1362850 h 13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905" h="1390558">
                <a:moveTo>
                  <a:pt x="0" y="1362850"/>
                </a:moveTo>
                <a:lnTo>
                  <a:pt x="2553" y="0"/>
                </a:lnTo>
                <a:lnTo>
                  <a:pt x="1616098" y="0"/>
                </a:lnTo>
                <a:lnTo>
                  <a:pt x="2292905" y="1390558"/>
                </a:lnTo>
                <a:lnTo>
                  <a:pt x="2114862" y="1358720"/>
                </a:lnTo>
                <a:lnTo>
                  <a:pt x="1415716" y="1349484"/>
                </a:lnTo>
                <a:lnTo>
                  <a:pt x="0" y="1362850"/>
                </a:lnTo>
                <a:close/>
              </a:path>
            </a:pathLst>
          </a:custGeom>
          <a:solidFill>
            <a:srgbClr val="B3B5BA">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Hexagon 6">
            <a:extLst>
              <a:ext uri="{FF2B5EF4-FFF2-40B4-BE49-F238E27FC236}">
                <a16:creationId xmlns:a16="http://schemas.microsoft.com/office/drawing/2014/main" id="{6C05FC27-AB2F-22AA-7C6C-7E4291CFA701}"/>
              </a:ext>
            </a:extLst>
          </p:cNvPr>
          <p:cNvSpPr>
            <a:spLocks noGrp="1" noRot="1" noMove="1" noResize="1" noEditPoints="1" noAdjustHandles="1" noChangeArrowheads="1" noChangeShapeType="1"/>
          </p:cNvSpPr>
          <p:nvPr/>
        </p:nvSpPr>
        <p:spPr>
          <a:xfrm rot="16200000">
            <a:off x="10120221" y="3161282"/>
            <a:ext cx="1861084" cy="1677497"/>
          </a:xfrm>
          <a:prstGeom prst="hexagon">
            <a:avLst/>
          </a:prstGeom>
          <a:solidFill>
            <a:srgbClr val="9EC5E8">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Hexagon 12">
            <a:extLst>
              <a:ext uri="{FF2B5EF4-FFF2-40B4-BE49-F238E27FC236}">
                <a16:creationId xmlns:a16="http://schemas.microsoft.com/office/drawing/2014/main" id="{6D4032EC-8416-E5A7-55DA-72FE5D4B4E86}"/>
              </a:ext>
            </a:extLst>
          </p:cNvPr>
          <p:cNvSpPr>
            <a:spLocks noGrp="1" noRot="1" noMove="1" noResize="1" noEditPoints="1" noAdjustHandles="1" noChangeArrowheads="1" noChangeShapeType="1"/>
          </p:cNvSpPr>
          <p:nvPr/>
        </p:nvSpPr>
        <p:spPr>
          <a:xfrm rot="16200000">
            <a:off x="10813316" y="2003220"/>
            <a:ext cx="2019433" cy="753738"/>
          </a:xfrm>
          <a:custGeom>
            <a:avLst/>
            <a:gdLst>
              <a:gd name="connsiteX0" fmla="*/ 0 w 2287287"/>
              <a:gd name="connsiteY0" fmla="*/ 1030829 h 2061657"/>
              <a:gd name="connsiteX1" fmla="*/ 515414 w 2287287"/>
              <a:gd name="connsiteY1" fmla="*/ 0 h 2061657"/>
              <a:gd name="connsiteX2" fmla="*/ 1771873 w 2287287"/>
              <a:gd name="connsiteY2" fmla="*/ 0 h 2061657"/>
              <a:gd name="connsiteX3" fmla="*/ 2287287 w 2287287"/>
              <a:gd name="connsiteY3" fmla="*/ 1030829 h 2061657"/>
              <a:gd name="connsiteX4" fmla="*/ 1771873 w 2287287"/>
              <a:gd name="connsiteY4" fmla="*/ 2061657 h 2061657"/>
              <a:gd name="connsiteX5" fmla="*/ 515414 w 2287287"/>
              <a:gd name="connsiteY5" fmla="*/ 2061657 h 2061657"/>
              <a:gd name="connsiteX6" fmla="*/ 0 w 2287287"/>
              <a:gd name="connsiteY6" fmla="*/ 1030829 h 2061657"/>
              <a:gd name="connsiteX0" fmla="*/ 0 w 2176451"/>
              <a:gd name="connsiteY0" fmla="*/ 790684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04578 w 2176451"/>
              <a:gd name="connsiteY5" fmla="*/ 2061657 h 2061657"/>
              <a:gd name="connsiteX6" fmla="*/ 0 w 2176451"/>
              <a:gd name="connsiteY6" fmla="*/ 790684 h 2061657"/>
              <a:gd name="connsiteX0" fmla="*/ 0 w 2176451"/>
              <a:gd name="connsiteY0" fmla="*/ 790684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32287 w 2176451"/>
              <a:gd name="connsiteY5" fmla="*/ 787038 h 2061657"/>
              <a:gd name="connsiteX6" fmla="*/ 0 w 2176451"/>
              <a:gd name="connsiteY6" fmla="*/ 790684 h 2061657"/>
              <a:gd name="connsiteX0" fmla="*/ 0 w 2176451"/>
              <a:gd name="connsiteY0" fmla="*/ 753738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32287 w 2176451"/>
              <a:gd name="connsiteY5" fmla="*/ 787038 h 2061657"/>
              <a:gd name="connsiteX6" fmla="*/ 0 w 2176451"/>
              <a:gd name="connsiteY6" fmla="*/ 753738 h 2061657"/>
              <a:gd name="connsiteX0" fmla="*/ 0 w 2176451"/>
              <a:gd name="connsiteY0" fmla="*/ 753738 h 2061657"/>
              <a:gd name="connsiteX1" fmla="*/ 404578 w 2176451"/>
              <a:gd name="connsiteY1" fmla="*/ 0 h 2061657"/>
              <a:gd name="connsiteX2" fmla="*/ 1661037 w 2176451"/>
              <a:gd name="connsiteY2" fmla="*/ 0 h 2061657"/>
              <a:gd name="connsiteX3" fmla="*/ 2176451 w 2176451"/>
              <a:gd name="connsiteY3" fmla="*/ 1030829 h 2061657"/>
              <a:gd name="connsiteX4" fmla="*/ 1661037 w 2176451"/>
              <a:gd name="connsiteY4" fmla="*/ 2061657 h 2061657"/>
              <a:gd name="connsiteX5" fmla="*/ 432287 w 2176451"/>
              <a:gd name="connsiteY5" fmla="*/ 740856 h 2061657"/>
              <a:gd name="connsiteX6" fmla="*/ 0 w 2176451"/>
              <a:gd name="connsiteY6" fmla="*/ 753738 h 2061657"/>
              <a:gd name="connsiteX0" fmla="*/ 0 w 2176451"/>
              <a:gd name="connsiteY0" fmla="*/ 753738 h 1030829"/>
              <a:gd name="connsiteX1" fmla="*/ 404578 w 2176451"/>
              <a:gd name="connsiteY1" fmla="*/ 0 h 1030829"/>
              <a:gd name="connsiteX2" fmla="*/ 1661037 w 2176451"/>
              <a:gd name="connsiteY2" fmla="*/ 0 h 1030829"/>
              <a:gd name="connsiteX3" fmla="*/ 2176451 w 2176451"/>
              <a:gd name="connsiteY3" fmla="*/ 1030829 h 1030829"/>
              <a:gd name="connsiteX4" fmla="*/ 1494782 w 2176451"/>
              <a:gd name="connsiteY4" fmla="*/ 750094 h 1030829"/>
              <a:gd name="connsiteX5" fmla="*/ 432287 w 2176451"/>
              <a:gd name="connsiteY5" fmla="*/ 740856 h 1030829"/>
              <a:gd name="connsiteX6" fmla="*/ 0 w 2176451"/>
              <a:gd name="connsiteY6" fmla="*/ 753738 h 1030829"/>
              <a:gd name="connsiteX0" fmla="*/ 0 w 2019433"/>
              <a:gd name="connsiteY0" fmla="*/ 753738 h 753738"/>
              <a:gd name="connsiteX1" fmla="*/ 404578 w 2019433"/>
              <a:gd name="connsiteY1" fmla="*/ 0 h 753738"/>
              <a:gd name="connsiteX2" fmla="*/ 1661037 w 2019433"/>
              <a:gd name="connsiteY2" fmla="*/ 0 h 753738"/>
              <a:gd name="connsiteX3" fmla="*/ 2019433 w 2019433"/>
              <a:gd name="connsiteY3" fmla="*/ 744502 h 753738"/>
              <a:gd name="connsiteX4" fmla="*/ 1494782 w 2019433"/>
              <a:gd name="connsiteY4" fmla="*/ 750094 h 753738"/>
              <a:gd name="connsiteX5" fmla="*/ 432287 w 2019433"/>
              <a:gd name="connsiteY5" fmla="*/ 740856 h 753738"/>
              <a:gd name="connsiteX6" fmla="*/ 0 w 2019433"/>
              <a:gd name="connsiteY6" fmla="*/ 753738 h 75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433" h="753738">
                <a:moveTo>
                  <a:pt x="0" y="753738"/>
                </a:moveTo>
                <a:lnTo>
                  <a:pt x="404578" y="0"/>
                </a:lnTo>
                <a:lnTo>
                  <a:pt x="1661037" y="0"/>
                </a:lnTo>
                <a:lnTo>
                  <a:pt x="2019433" y="744502"/>
                </a:lnTo>
                <a:lnTo>
                  <a:pt x="1494782" y="750094"/>
                </a:lnTo>
                <a:lnTo>
                  <a:pt x="432287" y="740856"/>
                </a:lnTo>
                <a:lnTo>
                  <a:pt x="0" y="753738"/>
                </a:lnTo>
                <a:close/>
              </a:path>
            </a:pathLst>
          </a:custGeom>
          <a:solidFill>
            <a:srgbClr val="1893D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2983277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B341F00-575D-F47C-5919-1EB1CA7FE0D0}"/>
              </a:ext>
            </a:extLst>
          </p:cNvPr>
          <p:cNvSpPr>
            <a:spLocks noGrp="1" noRot="1" noMove="1" noResize="1" noEditPoints="1" noAdjustHandles="1" noChangeArrowheads="1" noChangeShapeType="1"/>
          </p:cNvSpPr>
          <p:nvPr/>
        </p:nvSpPr>
        <p:spPr>
          <a:xfrm rot="16200000">
            <a:off x="7569983" y="5519235"/>
            <a:ext cx="1032368" cy="930529"/>
          </a:xfrm>
          <a:prstGeom prst="hexagon">
            <a:avLst/>
          </a:prstGeom>
          <a:solidFill>
            <a:srgbClr val="B3B5BA">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19FFB640-780A-11F1-B4A4-AF15BC16F941}"/>
              </a:ext>
            </a:extLst>
          </p:cNvPr>
          <p:cNvSpPr>
            <a:spLocks noGrp="1"/>
          </p:cNvSpPr>
          <p:nvPr>
            <p:ph idx="1"/>
          </p:nvPr>
        </p:nvSpPr>
        <p:spPr>
          <a:xfrm>
            <a:off x="136232" y="1230203"/>
            <a:ext cx="10515600" cy="4351338"/>
          </a:xfrm>
        </p:spPr>
        <p:txBody>
          <a:bodyPr/>
          <a:lstStyle/>
          <a:p>
            <a:r>
              <a:rPr lang="en-US" dirty="0">
                <a:solidFill>
                  <a:schemeClr val="tx1"/>
                </a:solidFill>
              </a:rPr>
              <a:t>Starting residents and new clinicians on the right path </a:t>
            </a:r>
          </a:p>
          <a:p>
            <a:pPr lvl="1"/>
            <a:r>
              <a:rPr lang="en-US" dirty="0">
                <a:solidFill>
                  <a:schemeClr val="tx1"/>
                </a:solidFill>
                <a:latin typeface="Lato" panose="020F0502020204030203" pitchFamily="34" charset="0"/>
                <a:cs typeface="Lato" panose="020F0502020204030203" pitchFamily="34" charset="0"/>
              </a:rPr>
              <a:t>Mentorship and support systems and encouraging involvement</a:t>
            </a:r>
          </a:p>
          <a:p>
            <a:pPr lvl="1"/>
            <a:r>
              <a:rPr lang="en-US" dirty="0">
                <a:solidFill>
                  <a:schemeClr val="tx1"/>
                </a:solidFill>
                <a:latin typeface="Lato" panose="020F0502020204030203" pitchFamily="34" charset="0"/>
                <a:cs typeface="Lato" panose="020F0502020204030203" pitchFamily="34" charset="0"/>
              </a:rPr>
              <a:t>Building confidence and resilience</a:t>
            </a:r>
            <a:r>
              <a:rPr lang="en-US" sz="3000" dirty="0">
                <a:solidFill>
                  <a:schemeClr val="tx1"/>
                </a:solidFill>
                <a:latin typeface="Lato" panose="020F0502020204030203" pitchFamily="34" charset="0"/>
                <a:cs typeface="Lato" panose="020F0502020204030203" pitchFamily="34" charset="0"/>
              </a:rPr>
              <a:t> </a:t>
            </a:r>
          </a:p>
          <a:p>
            <a:pPr lvl="1"/>
            <a:r>
              <a:rPr lang="en-US" dirty="0">
                <a:solidFill>
                  <a:schemeClr val="tx1"/>
                </a:solidFill>
                <a:latin typeface="Lato" panose="020F0502020204030203" pitchFamily="34" charset="0"/>
                <a:cs typeface="Lato" panose="020F0502020204030203" pitchFamily="34" charset="0"/>
              </a:rPr>
              <a:t>Team bonding</a:t>
            </a:r>
          </a:p>
          <a:p>
            <a:pPr lvl="1"/>
            <a:endParaRPr lang="en-US" dirty="0"/>
          </a:p>
        </p:txBody>
      </p:sp>
      <p:sp>
        <p:nvSpPr>
          <p:cNvPr id="4" name="Title 3">
            <a:extLst>
              <a:ext uri="{FF2B5EF4-FFF2-40B4-BE49-F238E27FC236}">
                <a16:creationId xmlns:a16="http://schemas.microsoft.com/office/drawing/2014/main" id="{AD415FF0-E651-8C66-E9E6-3C8FDE4943B9}"/>
              </a:ext>
            </a:extLst>
          </p:cNvPr>
          <p:cNvSpPr>
            <a:spLocks noGrp="1"/>
          </p:cNvSpPr>
          <p:nvPr>
            <p:ph type="title"/>
          </p:nvPr>
        </p:nvSpPr>
        <p:spPr>
          <a:xfrm>
            <a:off x="136232" y="342010"/>
            <a:ext cx="11494370" cy="785005"/>
          </a:xfrm>
        </p:spPr>
        <p:txBody>
          <a:bodyPr>
            <a:normAutofit/>
          </a:bodyPr>
          <a:lstStyle/>
          <a:p>
            <a:pPr algn="ctr"/>
            <a:r>
              <a:rPr lang="en-US" sz="3200" dirty="0"/>
              <a:t>Supporting Wellness in Residency and New Employee Training</a:t>
            </a:r>
          </a:p>
        </p:txBody>
      </p:sp>
      <p:sp>
        <p:nvSpPr>
          <p:cNvPr id="3" name="Slide Number Placeholder 2">
            <a:extLst>
              <a:ext uri="{FF2B5EF4-FFF2-40B4-BE49-F238E27FC236}">
                <a16:creationId xmlns:a16="http://schemas.microsoft.com/office/drawing/2014/main" id="{1D8441FB-86B6-DF36-E11D-E2BF60C12F8C}"/>
              </a:ext>
            </a:extLst>
          </p:cNvPr>
          <p:cNvSpPr>
            <a:spLocks noGrp="1" noRot="1" noMove="1" noResize="1" noEditPoints="1" noAdjustHandles="1" noChangeArrowheads="1" noChangeShapeType="1"/>
          </p:cNvSpPr>
          <p:nvPr>
            <p:ph type="sldNum" sz="quarter" idx="4"/>
          </p:nvPr>
        </p:nvSpPr>
        <p:spPr/>
        <p:txBody>
          <a:bodyPr/>
          <a:lstStyle/>
          <a:p>
            <a:fld id="{8770199F-4CF3-4EB6-B631-D62D800AC025}" type="slidenum">
              <a:rPr lang="en-US" smtClean="0"/>
              <a:t>13</a:t>
            </a:fld>
            <a:endParaRPr lang="en-US" dirty="0"/>
          </a:p>
        </p:txBody>
      </p:sp>
      <p:sp>
        <p:nvSpPr>
          <p:cNvPr id="10" name="Hexagon 9">
            <a:extLst>
              <a:ext uri="{FF2B5EF4-FFF2-40B4-BE49-F238E27FC236}">
                <a16:creationId xmlns:a16="http://schemas.microsoft.com/office/drawing/2014/main" id="{BA80CD9E-2614-17E2-31DD-CD4357557B36}"/>
              </a:ext>
            </a:extLst>
          </p:cNvPr>
          <p:cNvSpPr>
            <a:spLocks noGrp="1" noRot="1" noMove="1" noResize="1" noEditPoints="1" noAdjustHandles="1" noChangeArrowheads="1" noChangeShapeType="1"/>
          </p:cNvSpPr>
          <p:nvPr/>
        </p:nvSpPr>
        <p:spPr>
          <a:xfrm rot="16200000">
            <a:off x="8490536" y="5607194"/>
            <a:ext cx="519931" cy="2018243"/>
          </a:xfrm>
          <a:custGeom>
            <a:avLst/>
            <a:gdLst>
              <a:gd name="connsiteX0" fmla="*/ 0 w 3806947"/>
              <a:gd name="connsiteY0" fmla="*/ 1715705 h 3431409"/>
              <a:gd name="connsiteX1" fmla="*/ 857852 w 3806947"/>
              <a:gd name="connsiteY1" fmla="*/ 1 h 3431409"/>
              <a:gd name="connsiteX2" fmla="*/ 2949095 w 3806947"/>
              <a:gd name="connsiteY2" fmla="*/ 1 h 3431409"/>
              <a:gd name="connsiteX3" fmla="*/ 3806947 w 3806947"/>
              <a:gd name="connsiteY3" fmla="*/ 1715705 h 3431409"/>
              <a:gd name="connsiteX4" fmla="*/ 2949095 w 3806947"/>
              <a:gd name="connsiteY4" fmla="*/ 3431408 h 3431409"/>
              <a:gd name="connsiteX5" fmla="*/ 857852 w 3806947"/>
              <a:gd name="connsiteY5" fmla="*/ 3431408 h 3431409"/>
              <a:gd name="connsiteX6" fmla="*/ 0 w 3806947"/>
              <a:gd name="connsiteY6" fmla="*/ 1715705 h 3431409"/>
              <a:gd name="connsiteX0" fmla="*/ 0 w 3806947"/>
              <a:gd name="connsiteY0" fmla="*/ 1715704 h 3431407"/>
              <a:gd name="connsiteX1" fmla="*/ 857852 w 3806947"/>
              <a:gd name="connsiteY1" fmla="*/ 0 h 3431407"/>
              <a:gd name="connsiteX2" fmla="*/ 3290840 w 3806947"/>
              <a:gd name="connsiteY2" fmla="*/ 701964 h 3431407"/>
              <a:gd name="connsiteX3" fmla="*/ 3806947 w 3806947"/>
              <a:gd name="connsiteY3" fmla="*/ 1715704 h 3431407"/>
              <a:gd name="connsiteX4" fmla="*/ 2949095 w 3806947"/>
              <a:gd name="connsiteY4" fmla="*/ 3431407 h 3431407"/>
              <a:gd name="connsiteX5" fmla="*/ 857852 w 3806947"/>
              <a:gd name="connsiteY5" fmla="*/ 3431407 h 3431407"/>
              <a:gd name="connsiteX6" fmla="*/ 0 w 3806947"/>
              <a:gd name="connsiteY6" fmla="*/ 1715704 h 3431407"/>
              <a:gd name="connsiteX0" fmla="*/ 0 w 3806947"/>
              <a:gd name="connsiteY0" fmla="*/ 1715704 h 3431407"/>
              <a:gd name="connsiteX1" fmla="*/ 857852 w 3806947"/>
              <a:gd name="connsiteY1" fmla="*/ 0 h 3431407"/>
              <a:gd name="connsiteX2" fmla="*/ 3290840 w 3806947"/>
              <a:gd name="connsiteY2" fmla="*/ 701964 h 3431407"/>
              <a:gd name="connsiteX3" fmla="*/ 3806947 w 3806947"/>
              <a:gd name="connsiteY3" fmla="*/ 1715704 h 3431407"/>
              <a:gd name="connsiteX4" fmla="*/ 3318550 w 3806947"/>
              <a:gd name="connsiteY4" fmla="*/ 2720207 h 3431407"/>
              <a:gd name="connsiteX5" fmla="*/ 857852 w 3806947"/>
              <a:gd name="connsiteY5" fmla="*/ 3431407 h 3431407"/>
              <a:gd name="connsiteX6" fmla="*/ 0 w 3806947"/>
              <a:gd name="connsiteY6" fmla="*/ 1715704 h 3431407"/>
              <a:gd name="connsiteX0" fmla="*/ 0 w 3806947"/>
              <a:gd name="connsiteY0" fmla="*/ 1013740 h 2729443"/>
              <a:gd name="connsiteX1" fmla="*/ 3314725 w 3806947"/>
              <a:gd name="connsiteY1" fmla="*/ 683490 h 2729443"/>
              <a:gd name="connsiteX2" fmla="*/ 3290840 w 3806947"/>
              <a:gd name="connsiteY2" fmla="*/ 0 h 2729443"/>
              <a:gd name="connsiteX3" fmla="*/ 3806947 w 3806947"/>
              <a:gd name="connsiteY3" fmla="*/ 1013740 h 2729443"/>
              <a:gd name="connsiteX4" fmla="*/ 3318550 w 3806947"/>
              <a:gd name="connsiteY4" fmla="*/ 2018243 h 2729443"/>
              <a:gd name="connsiteX5" fmla="*/ 857852 w 3806947"/>
              <a:gd name="connsiteY5" fmla="*/ 2729443 h 2729443"/>
              <a:gd name="connsiteX6" fmla="*/ 0 w 3806947"/>
              <a:gd name="connsiteY6" fmla="*/ 1013740 h 2729443"/>
              <a:gd name="connsiteX0" fmla="*/ 2439530 w 2949095"/>
              <a:gd name="connsiteY0" fmla="*/ 1346249 h 2729443"/>
              <a:gd name="connsiteX1" fmla="*/ 2456873 w 2949095"/>
              <a:gd name="connsiteY1" fmla="*/ 683490 h 2729443"/>
              <a:gd name="connsiteX2" fmla="*/ 2432988 w 2949095"/>
              <a:gd name="connsiteY2" fmla="*/ 0 h 2729443"/>
              <a:gd name="connsiteX3" fmla="*/ 2949095 w 2949095"/>
              <a:gd name="connsiteY3" fmla="*/ 1013740 h 2729443"/>
              <a:gd name="connsiteX4" fmla="*/ 2460698 w 2949095"/>
              <a:gd name="connsiteY4" fmla="*/ 2018243 h 2729443"/>
              <a:gd name="connsiteX5" fmla="*/ 0 w 2949095"/>
              <a:gd name="connsiteY5" fmla="*/ 2729443 h 2729443"/>
              <a:gd name="connsiteX6" fmla="*/ 2439530 w 2949095"/>
              <a:gd name="connsiteY6" fmla="*/ 1346249 h 2729443"/>
              <a:gd name="connsiteX0" fmla="*/ 10366 w 519931"/>
              <a:gd name="connsiteY0" fmla="*/ 1346249 h 2018243"/>
              <a:gd name="connsiteX1" fmla="*/ 27709 w 519931"/>
              <a:gd name="connsiteY1" fmla="*/ 683490 h 2018243"/>
              <a:gd name="connsiteX2" fmla="*/ 3824 w 519931"/>
              <a:gd name="connsiteY2" fmla="*/ 0 h 2018243"/>
              <a:gd name="connsiteX3" fmla="*/ 519931 w 519931"/>
              <a:gd name="connsiteY3" fmla="*/ 1013740 h 2018243"/>
              <a:gd name="connsiteX4" fmla="*/ 31534 w 519931"/>
              <a:gd name="connsiteY4" fmla="*/ 2018243 h 2018243"/>
              <a:gd name="connsiteX5" fmla="*/ 0 w 519931"/>
              <a:gd name="connsiteY5" fmla="*/ 1805807 h 2018243"/>
              <a:gd name="connsiteX6" fmla="*/ 10366 w 519931"/>
              <a:gd name="connsiteY6" fmla="*/ 1346249 h 201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931" h="2018243">
                <a:moveTo>
                  <a:pt x="10366" y="1346249"/>
                </a:moveTo>
                <a:lnTo>
                  <a:pt x="27709" y="683490"/>
                </a:lnTo>
                <a:lnTo>
                  <a:pt x="3824" y="0"/>
                </a:lnTo>
                <a:lnTo>
                  <a:pt x="519931" y="1013740"/>
                </a:lnTo>
                <a:lnTo>
                  <a:pt x="31534" y="2018243"/>
                </a:lnTo>
                <a:lnTo>
                  <a:pt x="0" y="1805807"/>
                </a:lnTo>
                <a:lnTo>
                  <a:pt x="10366" y="1346249"/>
                </a:lnTo>
                <a:close/>
              </a:path>
            </a:pathLst>
          </a:custGeom>
          <a:solidFill>
            <a:srgbClr val="9EC5E8">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BBA8C5EF-EDD9-12BD-25A5-63372B676B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88" b="7898"/>
          <a:stretch>
            <a:fillRect/>
          </a:stretch>
        </p:blipFill>
        <p:spPr bwMode="auto">
          <a:xfrm>
            <a:off x="9836727" y="1622314"/>
            <a:ext cx="2006458" cy="2599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FD72E9-9707-0E43-895E-0E9FE62CBD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60" t="25096" r="13440" b="5881"/>
          <a:stretch>
            <a:fillRect/>
          </a:stretch>
        </p:blipFill>
        <p:spPr bwMode="auto">
          <a:xfrm>
            <a:off x="8610600" y="4364411"/>
            <a:ext cx="3223121" cy="2357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BF8038E-CBC8-7A30-7868-3EC917F4C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79" y="3083406"/>
            <a:ext cx="4668020" cy="35329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E15F1D4-3BD5-D5DF-F6BF-1622ADE6A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4032" y="3005806"/>
            <a:ext cx="3098972" cy="371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2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EC9C52-25FD-DF7E-2DEB-4D2BDB9FA68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8770199F-4CF3-4EB6-B631-D62D800AC025}" type="slidenum">
              <a:rPr lang="en-US" smtClean="0"/>
              <a:pPr>
                <a:spcAft>
                  <a:spcPts val="600"/>
                </a:spcAft>
              </a:pPr>
              <a:t>14</a:t>
            </a:fld>
            <a:endParaRPr lang="en-US" dirty="0"/>
          </a:p>
        </p:txBody>
      </p:sp>
      <p:sp>
        <p:nvSpPr>
          <p:cNvPr id="2" name="Content Placeholder 1">
            <a:extLst>
              <a:ext uri="{FF2B5EF4-FFF2-40B4-BE49-F238E27FC236}">
                <a16:creationId xmlns:a16="http://schemas.microsoft.com/office/drawing/2014/main" id="{DE5AFC48-299D-D906-E15E-0209FAB54E5B}"/>
              </a:ext>
            </a:extLst>
          </p:cNvPr>
          <p:cNvSpPr>
            <a:spLocks noGrp="1"/>
          </p:cNvSpPr>
          <p:nvPr>
            <p:ph idx="13"/>
          </p:nvPr>
        </p:nvSpPr>
        <p:spPr>
          <a:xfrm>
            <a:off x="505760" y="1269870"/>
            <a:ext cx="5384402" cy="2686084"/>
          </a:xfrm>
        </p:spPr>
        <p:txBody>
          <a:bodyPr>
            <a:normAutofit lnSpcReduction="10000"/>
          </a:bodyPr>
          <a:lstStyle/>
          <a:p>
            <a:r>
              <a:rPr lang="en-US" dirty="0">
                <a:solidFill>
                  <a:schemeClr val="tx1"/>
                </a:solidFill>
              </a:rPr>
              <a:t>Daily Practices that Support the Team </a:t>
            </a:r>
          </a:p>
          <a:p>
            <a:pPr lvl="1"/>
            <a:r>
              <a:rPr lang="en-US" sz="2600" dirty="0">
                <a:solidFill>
                  <a:schemeClr val="tx1"/>
                </a:solidFill>
              </a:rPr>
              <a:t>Morning team huddle and stretch</a:t>
            </a:r>
          </a:p>
          <a:p>
            <a:pPr lvl="1"/>
            <a:r>
              <a:rPr lang="en-US" sz="2600" dirty="0">
                <a:solidFill>
                  <a:schemeClr val="tx1"/>
                </a:solidFill>
              </a:rPr>
              <a:t>Shared workload and schedule awareness</a:t>
            </a:r>
          </a:p>
          <a:p>
            <a:pPr lvl="1"/>
            <a:r>
              <a:rPr lang="en-US" sz="2600" dirty="0">
                <a:solidFill>
                  <a:schemeClr val="tx1"/>
                </a:solidFill>
              </a:rPr>
              <a:t>Collaborative patient care</a:t>
            </a:r>
          </a:p>
        </p:txBody>
      </p:sp>
      <p:pic>
        <p:nvPicPr>
          <p:cNvPr id="1026" name="Picture 2">
            <a:extLst>
              <a:ext uri="{FF2B5EF4-FFF2-40B4-BE49-F238E27FC236}">
                <a16:creationId xmlns:a16="http://schemas.microsoft.com/office/drawing/2014/main" id="{19F3608E-0A72-8964-4130-33A5BC5F7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8" b="1"/>
          <a:stretch>
            <a:fillRect/>
          </a:stretch>
        </p:blipFill>
        <p:spPr bwMode="auto">
          <a:xfrm>
            <a:off x="8800478" y="4761229"/>
            <a:ext cx="3089156" cy="1853758"/>
          </a:xfrm>
          <a:prstGeom prst="rect">
            <a:avLst/>
          </a:prstGeom>
          <a:solidFill>
            <a:srgbClr val="FFFFFF"/>
          </a:solidFill>
        </p:spPr>
      </p:pic>
      <p:sp>
        <p:nvSpPr>
          <p:cNvPr id="3" name="Title 2">
            <a:extLst>
              <a:ext uri="{FF2B5EF4-FFF2-40B4-BE49-F238E27FC236}">
                <a16:creationId xmlns:a16="http://schemas.microsoft.com/office/drawing/2014/main" id="{B3D45F75-B5A1-66D9-7E37-88299F309EF3}"/>
              </a:ext>
            </a:extLst>
          </p:cNvPr>
          <p:cNvSpPr>
            <a:spLocks noGrp="1"/>
          </p:cNvSpPr>
          <p:nvPr>
            <p:ph type="title"/>
          </p:nvPr>
        </p:nvSpPr>
        <p:spPr>
          <a:xfrm>
            <a:off x="363141" y="384887"/>
            <a:ext cx="12569087" cy="785005"/>
          </a:xfrm>
        </p:spPr>
        <p:txBody>
          <a:bodyPr>
            <a:noAutofit/>
          </a:bodyPr>
          <a:lstStyle/>
          <a:p>
            <a:r>
              <a:rPr lang="en-US" sz="4000" dirty="0"/>
              <a:t>Wellness in our Boston Children’s Hospital Clinic</a:t>
            </a:r>
          </a:p>
        </p:txBody>
      </p:sp>
      <p:pic>
        <p:nvPicPr>
          <p:cNvPr id="1028" name="Picture 4">
            <a:extLst>
              <a:ext uri="{FF2B5EF4-FFF2-40B4-BE49-F238E27FC236}">
                <a16:creationId xmlns:a16="http://schemas.microsoft.com/office/drawing/2014/main" id="{B5D9636C-1DFB-A204-F808-9A433D4108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61"/>
          <a:stretch>
            <a:fillRect/>
          </a:stretch>
        </p:blipFill>
        <p:spPr bwMode="auto">
          <a:xfrm>
            <a:off x="6007930" y="1313673"/>
            <a:ext cx="3089156" cy="32775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203B86-EEEC-306E-1699-995E1AB155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1507" y="1169892"/>
            <a:ext cx="247567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0663638-8E8F-DF43-38E4-85FC5D31A3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695"/>
          <a:stretch>
            <a:fillRect/>
          </a:stretch>
        </p:blipFill>
        <p:spPr bwMode="auto">
          <a:xfrm>
            <a:off x="701148" y="3974668"/>
            <a:ext cx="5021965" cy="2746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783678D-8181-2749-26A0-F80C601153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0597" y="4738082"/>
            <a:ext cx="2375064" cy="190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539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27B316-177D-7D58-41B9-FFEFCD3A779D}"/>
              </a:ext>
            </a:extLst>
          </p:cNvPr>
          <p:cNvSpPr>
            <a:spLocks noGrp="1"/>
          </p:cNvSpPr>
          <p:nvPr>
            <p:ph idx="1"/>
          </p:nvPr>
        </p:nvSpPr>
        <p:spPr>
          <a:xfrm>
            <a:off x="441960" y="1570724"/>
            <a:ext cx="6827520" cy="4351338"/>
          </a:xfrm>
        </p:spPr>
        <p:txBody>
          <a:bodyPr/>
          <a:lstStyle/>
          <a:p>
            <a:r>
              <a:rPr lang="en-US" sz="3000" dirty="0">
                <a:solidFill>
                  <a:schemeClr val="tx1"/>
                </a:solidFill>
              </a:rPr>
              <a:t>Healthy Teams Deliver Better Care</a:t>
            </a:r>
          </a:p>
          <a:p>
            <a:pPr lvl="1"/>
            <a:r>
              <a:rPr lang="en-US" sz="2600" dirty="0">
                <a:solidFill>
                  <a:schemeClr val="tx1"/>
                </a:solidFill>
              </a:rPr>
              <a:t>Supported clinicians provide better patient experiences</a:t>
            </a:r>
          </a:p>
          <a:p>
            <a:pPr lvl="1"/>
            <a:r>
              <a:rPr lang="en-US" sz="2600" dirty="0">
                <a:solidFill>
                  <a:schemeClr val="tx1"/>
                </a:solidFill>
              </a:rPr>
              <a:t>Collaboration improves efficiency for families</a:t>
            </a:r>
          </a:p>
          <a:p>
            <a:pPr lvl="1"/>
            <a:r>
              <a:rPr lang="en-US" sz="2600" dirty="0">
                <a:solidFill>
                  <a:schemeClr val="tx1"/>
                </a:solidFill>
              </a:rPr>
              <a:t>Strong teams sustain long-term careers within the organization </a:t>
            </a:r>
          </a:p>
          <a:p>
            <a:pPr lvl="1"/>
            <a:r>
              <a:rPr lang="en-US" sz="2600" dirty="0">
                <a:solidFill>
                  <a:schemeClr val="tx1"/>
                </a:solidFill>
              </a:rPr>
              <a:t>Wellness strengthens our mission to serve children and their families </a:t>
            </a:r>
          </a:p>
        </p:txBody>
      </p:sp>
      <p:sp>
        <p:nvSpPr>
          <p:cNvPr id="4" name="Title 3">
            <a:extLst>
              <a:ext uri="{FF2B5EF4-FFF2-40B4-BE49-F238E27FC236}">
                <a16:creationId xmlns:a16="http://schemas.microsoft.com/office/drawing/2014/main" id="{DD084037-66D2-493A-1535-D366E728375A}"/>
              </a:ext>
            </a:extLst>
          </p:cNvPr>
          <p:cNvSpPr>
            <a:spLocks noGrp="1"/>
          </p:cNvSpPr>
          <p:nvPr>
            <p:ph type="title"/>
          </p:nvPr>
        </p:nvSpPr>
        <p:spPr/>
        <p:txBody>
          <a:bodyPr/>
          <a:lstStyle/>
          <a:p>
            <a:r>
              <a:rPr lang="en-US" dirty="0"/>
              <a:t>The Impact on our Pediatric Patients</a:t>
            </a:r>
          </a:p>
        </p:txBody>
      </p:sp>
      <p:pic>
        <p:nvPicPr>
          <p:cNvPr id="4098" name="Picture 2">
            <a:extLst>
              <a:ext uri="{FF2B5EF4-FFF2-40B4-BE49-F238E27FC236}">
                <a16:creationId xmlns:a16="http://schemas.microsoft.com/office/drawing/2014/main" id="{DDCBCFE5-37BB-D688-1DE1-65D5C81C6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1563842"/>
            <a:ext cx="3375660" cy="22504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5937447-3FCB-DCCE-D99B-B6D05F9D5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7259" y="3992940"/>
            <a:ext cx="3386501" cy="225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45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78840-69BA-606B-1434-B621687C080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4DEF30D-F7E1-8DA5-5490-5094193A8482}"/>
              </a:ext>
            </a:extLst>
          </p:cNvPr>
          <p:cNvSpPr>
            <a:spLocks noGrp="1"/>
          </p:cNvSpPr>
          <p:nvPr>
            <p:ph type="body" idx="1"/>
          </p:nvPr>
        </p:nvSpPr>
        <p:spPr>
          <a:xfrm>
            <a:off x="490259" y="3285855"/>
            <a:ext cx="5099918" cy="1916064"/>
          </a:xfrm>
        </p:spPr>
        <p:txBody>
          <a:bodyPr vert="horz" lIns="91440" tIns="45720" rIns="91440" bIns="45720" rtlCol="0" anchor="t">
            <a:noAutofit/>
          </a:bodyPr>
          <a:lstStyle/>
          <a:p>
            <a:pPr marL="0" indent="0" algn="ctr">
              <a:lnSpc>
                <a:spcPts val="6680"/>
              </a:lnSpc>
              <a:buNone/>
            </a:pPr>
            <a:r>
              <a:rPr lang="en-US" sz="7200" b="1" dirty="0">
                <a:solidFill>
                  <a:srgbClr val="FFFFFF"/>
                </a:solidFill>
              </a:rPr>
              <a:t>Thank You for Joining</a:t>
            </a:r>
          </a:p>
        </p:txBody>
      </p:sp>
      <p:pic>
        <p:nvPicPr>
          <p:cNvPr id="3" name="Picture 2">
            <a:extLst>
              <a:ext uri="{FF2B5EF4-FFF2-40B4-BE49-F238E27FC236}">
                <a16:creationId xmlns:a16="http://schemas.microsoft.com/office/drawing/2014/main" id="{CD695FA4-67C9-A78B-5AD2-8EB0A7248A0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4192" y="603502"/>
            <a:ext cx="6837808" cy="5120867"/>
          </a:xfrm>
          <a:prstGeom prst="rect">
            <a:avLst/>
          </a:prstGeom>
        </p:spPr>
      </p:pic>
      <p:pic>
        <p:nvPicPr>
          <p:cNvPr id="2" name="Graphic 1">
            <a:extLst>
              <a:ext uri="{FF2B5EF4-FFF2-40B4-BE49-F238E27FC236}">
                <a16:creationId xmlns:a16="http://schemas.microsoft.com/office/drawing/2014/main" id="{3BE467B6-1384-1BB9-FDFA-68CB679EBCB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018965" y="288656"/>
            <a:ext cx="1961227" cy="1961227"/>
          </a:xfrm>
          <a:prstGeom prst="rect">
            <a:avLst/>
          </a:prstGeom>
        </p:spPr>
      </p:pic>
      <p:pic>
        <p:nvPicPr>
          <p:cNvPr id="4" name="POP Talks 2025 Slide Song.mp3">
            <a:hlinkClick r:id="" action="ppaction://media"/>
            <a:extLst>
              <a:ext uri="{FF2B5EF4-FFF2-40B4-BE49-F238E27FC236}">
                <a16:creationId xmlns:a16="http://schemas.microsoft.com/office/drawing/2014/main" id="{63D0D984-4CD8-8DE9-0F1C-14C3BB0925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6545928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BFFB-C00B-2A08-90FE-60132226085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96F33C3-E60D-526E-A635-D46BECBBD44F}"/>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FEE45695-E503-1F5C-8086-1E3E56596B4B}"/>
              </a:ext>
            </a:extLst>
          </p:cNvPr>
          <p:cNvPicPr>
            <a:picLocks noChangeAspect="1"/>
          </p:cNvPicPr>
          <p:nvPr/>
        </p:nvPicPr>
        <p:blipFill>
          <a:blip r:embed="rId2"/>
          <a:stretch>
            <a:fillRect/>
          </a:stretch>
        </p:blipFill>
        <p:spPr>
          <a:xfrm>
            <a:off x="11558" y="0"/>
            <a:ext cx="12168884" cy="6858000"/>
          </a:xfrm>
          <a:prstGeom prst="rect">
            <a:avLst/>
          </a:prstGeom>
        </p:spPr>
      </p:pic>
    </p:spTree>
    <p:extLst>
      <p:ext uri="{BB962C8B-B14F-4D97-AF65-F5344CB8AC3E}">
        <p14:creationId xmlns:p14="http://schemas.microsoft.com/office/powerpoint/2010/main" val="740507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B3621-3599-A997-36AB-B83309CD0BEB}"/>
              </a:ext>
            </a:extLst>
          </p:cNvPr>
          <p:cNvPicPr>
            <a:picLocks noChangeAspect="1"/>
          </p:cNvPicPr>
          <p:nvPr/>
        </p:nvPicPr>
        <p:blipFill>
          <a:blip r:embed="rId2"/>
          <a:stretch>
            <a:fillRect/>
          </a:stretch>
        </p:blipFill>
        <p:spPr>
          <a:xfrm>
            <a:off x="1062399" y="643466"/>
            <a:ext cx="4456852" cy="5571066"/>
          </a:xfrm>
          <a:prstGeom prst="rect">
            <a:avLst/>
          </a:prstGeom>
        </p:spPr>
      </p:pic>
      <p:pic>
        <p:nvPicPr>
          <p:cNvPr id="7" name="Picture 6">
            <a:extLst>
              <a:ext uri="{FF2B5EF4-FFF2-40B4-BE49-F238E27FC236}">
                <a16:creationId xmlns:a16="http://schemas.microsoft.com/office/drawing/2014/main" id="{C3ECC324-9BC6-0100-9A7C-7EE6261B39BC}"/>
              </a:ext>
            </a:extLst>
          </p:cNvPr>
          <p:cNvPicPr>
            <a:picLocks noChangeAspect="1"/>
          </p:cNvPicPr>
          <p:nvPr/>
        </p:nvPicPr>
        <p:blipFill>
          <a:blip r:embed="rId3"/>
          <a:stretch>
            <a:fillRect/>
          </a:stretch>
        </p:blipFill>
        <p:spPr>
          <a:xfrm>
            <a:off x="6763278" y="643467"/>
            <a:ext cx="4275793" cy="5571066"/>
          </a:xfrm>
          <a:prstGeom prst="rect">
            <a:avLst/>
          </a:prstGeom>
        </p:spPr>
      </p:pic>
    </p:spTree>
    <p:extLst>
      <p:ext uri="{BB962C8B-B14F-4D97-AF65-F5344CB8AC3E}">
        <p14:creationId xmlns:p14="http://schemas.microsoft.com/office/powerpoint/2010/main" val="852669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A53C2-3CEB-ADBE-F26A-40F8CDCE6140}"/>
              </a:ext>
            </a:extLst>
          </p:cNvPr>
          <p:cNvPicPr>
            <a:picLocks noChangeAspect="1"/>
          </p:cNvPicPr>
          <p:nvPr/>
        </p:nvPicPr>
        <p:blipFill>
          <a:blip r:embed="rId2"/>
          <a:srcRect b="881"/>
          <a:stretch>
            <a:fill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Tree>
    <p:extLst>
      <p:ext uri="{BB962C8B-B14F-4D97-AF65-F5344CB8AC3E}">
        <p14:creationId xmlns:p14="http://schemas.microsoft.com/office/powerpoint/2010/main" val="117279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1A94C87-7431-05C0-A92A-504FA27D3CF8}"/>
              </a:ext>
            </a:extLst>
          </p:cNvPr>
          <p:cNvSpPr>
            <a:spLocks noGrp="1"/>
          </p:cNvSpPr>
          <p:nvPr>
            <p:ph type="title"/>
          </p:nvPr>
        </p:nvSpPr>
        <p:spPr>
          <a:xfrm>
            <a:off x="572493" y="238539"/>
            <a:ext cx="11018520" cy="1434415"/>
          </a:xfrm>
        </p:spPr>
        <p:txBody>
          <a:bodyPr anchor="b">
            <a:normAutofit/>
          </a:bodyPr>
          <a:lstStyle/>
          <a:p>
            <a:r>
              <a:rPr lang="en-US" sz="5400"/>
              <a:t>Leadership Drives Culture</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0B9B3DC-4511-EF8C-3762-08E9076FAE8E}"/>
              </a:ext>
            </a:extLst>
          </p:cNvPr>
          <p:cNvSpPr>
            <a:spLocks noGrp="1"/>
          </p:cNvSpPr>
          <p:nvPr>
            <p:ph idx="1"/>
          </p:nvPr>
        </p:nvSpPr>
        <p:spPr>
          <a:xfrm>
            <a:off x="572493" y="2071316"/>
            <a:ext cx="6713552" cy="4119172"/>
          </a:xfrm>
        </p:spPr>
        <p:txBody>
          <a:bodyPr anchor="t">
            <a:normAutofit/>
          </a:bodyPr>
          <a:lstStyle/>
          <a:p>
            <a:pPr marL="0" indent="0">
              <a:buNone/>
            </a:pPr>
            <a:br>
              <a:rPr lang="en-US" sz="2200"/>
            </a:br>
            <a:r>
              <a:rPr lang="en-US" sz="2200"/>
              <a:t>When wellness is modeled at the leadership level, it naturally integrates into clinical practice.</a:t>
            </a:r>
          </a:p>
          <a:p>
            <a:endParaRPr lang="en-US" sz="2200"/>
          </a:p>
        </p:txBody>
      </p:sp>
      <p:pic>
        <p:nvPicPr>
          <p:cNvPr id="8" name="Picture 7">
            <a:extLst>
              <a:ext uri="{FF2B5EF4-FFF2-40B4-BE49-F238E27FC236}">
                <a16:creationId xmlns:a16="http://schemas.microsoft.com/office/drawing/2014/main" id="{A97A4B72-F238-47AD-AA75-219818D5D26E}"/>
              </a:ext>
            </a:extLst>
          </p:cNvPr>
          <p:cNvPicPr>
            <a:picLocks noChangeAspect="1"/>
          </p:cNvPicPr>
          <p:nvPr/>
        </p:nvPicPr>
        <p:blipFill>
          <a:blip r:embed="rId3">
            <a:extLst>
              <a:ext uri="{28A0092B-C50C-407E-A947-70E740481C1C}">
                <a14:useLocalDpi xmlns:a14="http://schemas.microsoft.com/office/drawing/2010/main" val="0"/>
              </a:ext>
            </a:extLst>
          </a:blip>
          <a:srcRect l="22406" r="13378" b="2"/>
          <a:stretch>
            <a:fillRect/>
          </a:stretch>
        </p:blipFill>
        <p:spPr>
          <a:xfrm>
            <a:off x="7644984" y="2093976"/>
            <a:ext cx="3971738" cy="4096512"/>
          </a:xfrm>
          <a:prstGeom prst="rect">
            <a:avLst/>
          </a:prstGeom>
        </p:spPr>
      </p:pic>
    </p:spTree>
    <p:extLst>
      <p:ext uri="{BB962C8B-B14F-4D97-AF65-F5344CB8AC3E}">
        <p14:creationId xmlns:p14="http://schemas.microsoft.com/office/powerpoint/2010/main" val="405374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04B84C6-CD5D-D00B-63B4-DB35BA8A459D}"/>
              </a:ext>
            </a:extLst>
          </p:cNvPr>
          <p:cNvSpPr>
            <a:spLocks noGrp="1"/>
          </p:cNvSpPr>
          <p:nvPr>
            <p:ph type="title"/>
          </p:nvPr>
        </p:nvSpPr>
        <p:spPr>
          <a:xfrm>
            <a:off x="838200" y="365125"/>
            <a:ext cx="10515600" cy="1325563"/>
          </a:xfrm>
        </p:spPr>
        <p:txBody>
          <a:bodyPr>
            <a:normAutofit/>
          </a:bodyPr>
          <a:lstStyle/>
          <a:p>
            <a:r>
              <a:rPr lang="en-US" sz="5400"/>
              <a:t>Clarity Reduces Stress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420C40E-424B-86A1-91CA-45AB7F424A51}"/>
              </a:ext>
            </a:extLst>
          </p:cNvPr>
          <p:cNvSpPr>
            <a:spLocks noGrp="1"/>
          </p:cNvSpPr>
          <p:nvPr>
            <p:ph idx="1"/>
          </p:nvPr>
        </p:nvSpPr>
        <p:spPr>
          <a:xfrm>
            <a:off x="838200" y="1929384"/>
            <a:ext cx="10515600" cy="2108067"/>
          </a:xfrm>
        </p:spPr>
        <p:txBody>
          <a:bodyPr>
            <a:normAutofit/>
          </a:bodyPr>
          <a:lstStyle/>
          <a:p>
            <a:endParaRPr lang="en-US" sz="2200" dirty="0"/>
          </a:p>
          <a:p>
            <a:pPr marL="0" indent="0">
              <a:buNone/>
            </a:pPr>
            <a:r>
              <a:rPr lang="en-US" sz="2200" dirty="0"/>
              <a:t>Structure in communication </a:t>
            </a:r>
          </a:p>
          <a:p>
            <a:pPr marL="0" indent="0">
              <a:buNone/>
            </a:pPr>
            <a:endParaRPr lang="en-US" sz="2200" dirty="0"/>
          </a:p>
          <a:p>
            <a:endParaRPr lang="en-US" sz="2200" dirty="0"/>
          </a:p>
        </p:txBody>
      </p:sp>
      <p:pic>
        <p:nvPicPr>
          <p:cNvPr id="1026" name="Picture 2">
            <a:extLst>
              <a:ext uri="{FF2B5EF4-FFF2-40B4-BE49-F238E27FC236}">
                <a16:creationId xmlns:a16="http://schemas.microsoft.com/office/drawing/2014/main" id="{40D9679A-620C-19C1-A0D7-30C51CBFFD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30"/>
          <a:stretch>
            <a:fillRect/>
          </a:stretch>
        </p:blipFill>
        <p:spPr bwMode="auto">
          <a:xfrm>
            <a:off x="4237522" y="3571833"/>
            <a:ext cx="3394345" cy="21080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uses Stress and Effects of Stress | iPractice">
            <a:extLst>
              <a:ext uri="{FF2B5EF4-FFF2-40B4-BE49-F238E27FC236}">
                <a16:creationId xmlns:a16="http://schemas.microsoft.com/office/drawing/2014/main" id="{896B87B9-9E8C-1FF6-45D1-6433377FD4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0" r="19604" b="1100"/>
          <a:stretch>
            <a:fillRect/>
          </a:stretch>
        </p:blipFill>
        <p:spPr bwMode="auto">
          <a:xfrm>
            <a:off x="669036" y="3494702"/>
            <a:ext cx="3149185" cy="21851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am cohesion: building resilient teams that survive conflict - TrainingZone">
            <a:extLst>
              <a:ext uri="{FF2B5EF4-FFF2-40B4-BE49-F238E27FC236}">
                <a16:creationId xmlns:a16="http://schemas.microsoft.com/office/drawing/2014/main" id="{BA38063C-A21D-227B-C773-E8AF7278B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3288" y="3571833"/>
            <a:ext cx="3394345" cy="2108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67F4C2-6217-410B-AA79-775E7B7BED9B}"/>
              </a:ext>
            </a:extLst>
          </p:cNvPr>
          <p:cNvSpPr txBox="1"/>
          <p:nvPr/>
        </p:nvSpPr>
        <p:spPr>
          <a:xfrm>
            <a:off x="1521952" y="5899617"/>
            <a:ext cx="2579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Reduces Stress</a:t>
            </a:r>
          </a:p>
        </p:txBody>
      </p:sp>
      <p:sp>
        <p:nvSpPr>
          <p:cNvPr id="6" name="TextBox 5">
            <a:extLst>
              <a:ext uri="{FF2B5EF4-FFF2-40B4-BE49-F238E27FC236}">
                <a16:creationId xmlns:a16="http://schemas.microsoft.com/office/drawing/2014/main" id="{F3735633-6314-4539-D852-B93A04F602D1}"/>
              </a:ext>
            </a:extLst>
          </p:cNvPr>
          <p:cNvSpPr txBox="1"/>
          <p:nvPr/>
        </p:nvSpPr>
        <p:spPr>
          <a:xfrm>
            <a:off x="5052310" y="5922106"/>
            <a:ext cx="2579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Improves Clarity</a:t>
            </a:r>
          </a:p>
        </p:txBody>
      </p:sp>
      <p:sp>
        <p:nvSpPr>
          <p:cNvPr id="7" name="TextBox 6">
            <a:extLst>
              <a:ext uri="{FF2B5EF4-FFF2-40B4-BE49-F238E27FC236}">
                <a16:creationId xmlns:a16="http://schemas.microsoft.com/office/drawing/2014/main" id="{C95EADDF-2CA9-1E95-C621-DF93E3022113}"/>
              </a:ext>
            </a:extLst>
          </p:cNvPr>
          <p:cNvSpPr txBox="1"/>
          <p:nvPr/>
        </p:nvSpPr>
        <p:spPr>
          <a:xfrm>
            <a:off x="8225058" y="5922106"/>
            <a:ext cx="3013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Strengthens Team Cohesion</a:t>
            </a:r>
          </a:p>
        </p:txBody>
      </p:sp>
    </p:spTree>
    <p:extLst>
      <p:ext uri="{BB962C8B-B14F-4D97-AF65-F5344CB8AC3E}">
        <p14:creationId xmlns:p14="http://schemas.microsoft.com/office/powerpoint/2010/main" val="2521711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AC7BD9F-2368-A73F-C654-6534EF236262}"/>
              </a:ext>
            </a:extLst>
          </p:cNvPr>
          <p:cNvSpPr>
            <a:spLocks noGrp="1"/>
          </p:cNvSpPr>
          <p:nvPr>
            <p:ph type="title"/>
          </p:nvPr>
        </p:nvSpPr>
        <p:spPr>
          <a:xfrm>
            <a:off x="572493" y="238539"/>
            <a:ext cx="11018520" cy="1434415"/>
          </a:xfrm>
        </p:spPr>
        <p:txBody>
          <a:bodyPr anchor="b">
            <a:normAutofit/>
          </a:bodyPr>
          <a:lstStyle/>
          <a:p>
            <a:r>
              <a:rPr lang="en-US" sz="5400"/>
              <a:t>Team First Environment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4E9232B-9537-FD4E-CFC2-AA772A32F4B6}"/>
              </a:ext>
            </a:extLst>
          </p:cNvPr>
          <p:cNvSpPr>
            <a:spLocks noGrp="1"/>
          </p:cNvSpPr>
          <p:nvPr>
            <p:ph idx="1"/>
          </p:nvPr>
        </p:nvSpPr>
        <p:spPr>
          <a:xfrm>
            <a:off x="501064" y="2386109"/>
            <a:ext cx="11044229" cy="4119172"/>
          </a:xfrm>
        </p:spPr>
        <p:txBody>
          <a:bodyPr anchor="t">
            <a:normAutofit/>
          </a:bodyPr>
          <a:lstStyle/>
          <a:p>
            <a:pPr marL="0" indent="0">
              <a:buNone/>
            </a:pPr>
            <a:r>
              <a:rPr lang="en-US" sz="2200" dirty="0"/>
              <a:t>Nurturing team centered workplace  +  Encouraging collaboration   =   Improved results</a:t>
            </a:r>
          </a:p>
        </p:txBody>
      </p:sp>
      <p:pic>
        <p:nvPicPr>
          <p:cNvPr id="4" name="Picture 3">
            <a:extLst>
              <a:ext uri="{FF2B5EF4-FFF2-40B4-BE49-F238E27FC236}">
                <a16:creationId xmlns:a16="http://schemas.microsoft.com/office/drawing/2014/main" id="{A610E3F9-CEC1-C9F7-9CE4-8DADB275B9C6}"/>
              </a:ext>
            </a:extLst>
          </p:cNvPr>
          <p:cNvPicPr>
            <a:picLocks noChangeAspect="1"/>
          </p:cNvPicPr>
          <p:nvPr/>
        </p:nvPicPr>
        <p:blipFill>
          <a:blip r:embed="rId3">
            <a:extLst>
              <a:ext uri="{28A0092B-C50C-407E-A947-70E740481C1C}">
                <a14:useLocalDpi xmlns:a14="http://schemas.microsoft.com/office/drawing/2010/main" val="0"/>
              </a:ext>
            </a:extLst>
          </a:blip>
          <a:srcRect l="4863" r="12102" b="2"/>
          <a:stretch>
            <a:fillRect/>
          </a:stretch>
        </p:blipFill>
        <p:spPr>
          <a:xfrm>
            <a:off x="2938072" y="2960669"/>
            <a:ext cx="5096001" cy="4096512"/>
          </a:xfrm>
          <a:prstGeom prst="rect">
            <a:avLst/>
          </a:prstGeom>
        </p:spPr>
      </p:pic>
    </p:spTree>
    <p:extLst>
      <p:ext uri="{BB962C8B-B14F-4D97-AF65-F5344CB8AC3E}">
        <p14:creationId xmlns:p14="http://schemas.microsoft.com/office/powerpoint/2010/main" val="3394047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DA21BC-C864-9712-76C6-41BEC7619FE3}"/>
              </a:ext>
            </a:extLst>
          </p:cNvPr>
          <p:cNvSpPr>
            <a:spLocks/>
          </p:cNvSpPr>
          <p:nvPr/>
        </p:nvSpPr>
        <p:spPr>
          <a:xfrm>
            <a:off x="746191" y="6110925"/>
            <a:ext cx="1163782" cy="665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34" name="Rectangle 33">
            <a:extLst>
              <a:ext uri="{FF2B5EF4-FFF2-40B4-BE49-F238E27FC236}">
                <a16:creationId xmlns:a16="http://schemas.microsoft.com/office/drawing/2014/main" id="{D8BE1442-3D16-167D-1DCF-4ADC4EBBA449}"/>
              </a:ext>
            </a:extLst>
          </p:cNvPr>
          <p:cNvSpPr>
            <a:spLocks noGrp="1" noRot="1" noMove="1" noResize="1" noEditPoints="1" noAdjustHandles="1" noChangeArrowheads="1" noChangeShapeType="1"/>
          </p:cNvSpPr>
          <p:nvPr/>
        </p:nvSpPr>
        <p:spPr>
          <a:xfrm rot="16200000">
            <a:off x="5146048" y="-182273"/>
            <a:ext cx="1902691" cy="12194787"/>
          </a:xfrm>
          <a:prstGeom prst="rect">
            <a:avLst/>
          </a:prstGeom>
          <a:gradFill flip="none" rotWithShape="1">
            <a:gsLst>
              <a:gs pos="45000">
                <a:schemeClr val="bg1">
                  <a:alpha val="24000"/>
                  <a:lumMod val="0"/>
                  <a:lumOff val="100000"/>
                </a:schemeClr>
              </a:gs>
              <a:gs pos="95000">
                <a:srgbClr val="B2D1ED">
                  <a:alpha val="71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DED446A-77C6-2B96-4E08-F439096A1DB0}"/>
              </a:ext>
            </a:extLst>
          </p:cNvPr>
          <p:cNvSpPr>
            <a:spLocks/>
          </p:cNvSpPr>
          <p:nvPr/>
        </p:nvSpPr>
        <p:spPr>
          <a:xfrm>
            <a:off x="585157" y="4886467"/>
            <a:ext cx="12017206" cy="646331"/>
          </a:xfrm>
          <a:prstGeom prst="rect">
            <a:avLst/>
          </a:prstGeom>
          <a:noFill/>
        </p:spPr>
        <p:txBody>
          <a:bodyPr wrap="square" lIns="91440" tIns="45720" rIns="91440" bIns="45720">
            <a:spAutoFit/>
          </a:bodyPr>
          <a:lstStyle/>
          <a:p>
            <a:r>
              <a:rPr lang="en-US" sz="3600" dirty="0"/>
              <a:t>Prioritizing Wellness to Build High-Performing POP Teams</a:t>
            </a:r>
            <a:endParaRPr lang="en-US" sz="3600" b="0" cap="none" spc="0" dirty="0">
              <a:ln w="0"/>
              <a:solidFill>
                <a:srgbClr val="4373B9"/>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D8AD242D-1FD3-C88C-430F-C3B669BB928D}"/>
              </a:ext>
            </a:extLst>
          </p:cNvPr>
          <p:cNvSpPr>
            <a:spLocks/>
          </p:cNvSpPr>
          <p:nvPr/>
        </p:nvSpPr>
        <p:spPr>
          <a:xfrm>
            <a:off x="602275" y="5473698"/>
            <a:ext cx="7189661" cy="830997"/>
          </a:xfrm>
          <a:prstGeom prst="rect">
            <a:avLst/>
          </a:prstGeom>
          <a:noFill/>
        </p:spPr>
        <p:txBody>
          <a:bodyPr wrap="none" lIns="91440" tIns="45720" rIns="91440" bIns="45720">
            <a:spAutoFit/>
          </a:bodyPr>
          <a:lstStyle/>
          <a:p>
            <a:r>
              <a:rPr lang="en-US" sz="2400" b="0" cap="none" spc="0" dirty="0">
                <a:ln w="0"/>
                <a:solidFill>
                  <a:srgbClr val="B2D1ED"/>
                </a:solidFill>
                <a:effectLst>
                  <a:outerShdw blurRad="38100" dist="25400" dir="5400000" algn="ctr" rotWithShape="0">
                    <a:srgbClr val="6E747A">
                      <a:alpha val="43000"/>
                    </a:srgbClr>
                  </a:outerShdw>
                </a:effectLst>
                <a:latin typeface="Lato Heavy" panose="020F0902020204030203" pitchFamily="34" charset="0"/>
                <a:cs typeface="Lato Heavy" panose="020F0902020204030203" pitchFamily="34" charset="0"/>
              </a:rPr>
              <a:t>Kaitlin Rivest, CPO | Boston Children’s Hospital</a:t>
            </a:r>
          </a:p>
          <a:p>
            <a:r>
              <a:rPr lang="en-US" sz="2400" dirty="0"/>
              <a:t>OrthoPediatrics Specialty Bracing, Formally Boston O&amp;P </a:t>
            </a:r>
            <a:endParaRPr lang="en-US" sz="2400" b="0" cap="none" spc="0" dirty="0">
              <a:ln w="0"/>
              <a:solidFill>
                <a:srgbClr val="B2D1ED"/>
              </a:solidFill>
              <a:effectLst>
                <a:outerShdw blurRad="38100" dist="25400" dir="5400000" algn="ctr" rotWithShape="0">
                  <a:srgbClr val="6E747A">
                    <a:alpha val="43000"/>
                  </a:srgbClr>
                </a:outerShdw>
              </a:effectLst>
              <a:latin typeface="Lato Heavy" panose="020F0902020204030203" pitchFamily="34" charset="0"/>
              <a:cs typeface="Lato Heavy" panose="020F0902020204030203" pitchFamily="34" charset="0"/>
            </a:endParaRPr>
          </a:p>
        </p:txBody>
      </p:sp>
      <p:pic>
        <p:nvPicPr>
          <p:cNvPr id="8" name="Picture 7">
            <a:extLst>
              <a:ext uri="{FF2B5EF4-FFF2-40B4-BE49-F238E27FC236}">
                <a16:creationId xmlns:a16="http://schemas.microsoft.com/office/drawing/2014/main" id="{554D1AA7-E635-01F1-6065-3E43B374DA22}"/>
              </a:ext>
            </a:extLst>
          </p:cNvPr>
          <p:cNvPicPr>
            <a:picLocks noChangeAspect="1"/>
          </p:cNvPicPr>
          <p:nvPr/>
        </p:nvPicPr>
        <p:blipFill>
          <a:blip r:embed="rId2">
            <a:extLst>
              <a:ext uri="{28A0092B-C50C-407E-A947-70E740481C1C}">
                <a14:useLocalDpi xmlns:a14="http://schemas.microsoft.com/office/drawing/2010/main" val="0"/>
              </a:ext>
            </a:extLst>
          </a:blip>
          <a:srcRect t="26293" b="29264"/>
          <a:stretch>
            <a:fillRect/>
          </a:stretch>
        </p:blipFill>
        <p:spPr>
          <a:xfrm>
            <a:off x="58296" y="2421255"/>
            <a:ext cx="6535464" cy="1808073"/>
          </a:xfrm>
          <a:prstGeom prst="rect">
            <a:avLst/>
          </a:prstGeom>
        </p:spPr>
      </p:pic>
      <p:sp>
        <p:nvSpPr>
          <p:cNvPr id="9" name="Hexagon 8">
            <a:extLst>
              <a:ext uri="{FF2B5EF4-FFF2-40B4-BE49-F238E27FC236}">
                <a16:creationId xmlns:a16="http://schemas.microsoft.com/office/drawing/2014/main" id="{178D2CBA-4D97-9622-568C-2CB5F6C9AB46}"/>
              </a:ext>
            </a:extLst>
          </p:cNvPr>
          <p:cNvSpPr>
            <a:spLocks/>
          </p:cNvSpPr>
          <p:nvPr/>
        </p:nvSpPr>
        <p:spPr>
          <a:xfrm rot="16200000">
            <a:off x="7649474" y="1076444"/>
            <a:ext cx="2229927" cy="2009955"/>
          </a:xfrm>
          <a:prstGeom prst="hexagon">
            <a:avLst/>
          </a:prstGeom>
          <a:solidFill>
            <a:srgbClr val="1893D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91E14C57-5809-FA0B-2726-4AABEEACD622}"/>
              </a:ext>
            </a:extLst>
          </p:cNvPr>
          <p:cNvSpPr>
            <a:spLocks/>
          </p:cNvSpPr>
          <p:nvPr/>
        </p:nvSpPr>
        <p:spPr>
          <a:xfrm rot="16200000">
            <a:off x="6612062" y="3825520"/>
            <a:ext cx="1143023" cy="1006897"/>
          </a:xfrm>
          <a:prstGeom prst="hexagon">
            <a:avLst/>
          </a:prstGeom>
          <a:solidFill>
            <a:srgbClr val="9EC5E8">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636F309D-8FD1-C163-7161-C2F91FE5DE18}"/>
              </a:ext>
            </a:extLst>
          </p:cNvPr>
          <p:cNvSpPr>
            <a:spLocks/>
          </p:cNvSpPr>
          <p:nvPr/>
        </p:nvSpPr>
        <p:spPr>
          <a:xfrm rot="16200000">
            <a:off x="317972" y="1268144"/>
            <a:ext cx="1114727" cy="981971"/>
          </a:xfrm>
          <a:prstGeom prst="hexagon">
            <a:avLst/>
          </a:prstGeom>
          <a:solidFill>
            <a:srgbClr val="1893D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9A789B33-FFD2-54D6-B10E-2A0526BAF4B3}"/>
              </a:ext>
            </a:extLst>
          </p:cNvPr>
          <p:cNvSpPr>
            <a:spLocks/>
          </p:cNvSpPr>
          <p:nvPr/>
        </p:nvSpPr>
        <p:spPr>
          <a:xfrm rot="16200000">
            <a:off x="204182" y="754369"/>
            <a:ext cx="500948" cy="478161"/>
          </a:xfrm>
          <a:prstGeom prst="hexagon">
            <a:avLst/>
          </a:prstGeom>
          <a:solidFill>
            <a:srgbClr val="B3B5B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A7C879F5-715A-0D1E-06B9-73235FCDE55B}"/>
              </a:ext>
            </a:extLst>
          </p:cNvPr>
          <p:cNvSpPr>
            <a:spLocks/>
          </p:cNvSpPr>
          <p:nvPr/>
        </p:nvSpPr>
        <p:spPr>
          <a:xfrm rot="16200000">
            <a:off x="8568243" y="2851401"/>
            <a:ext cx="3178241" cy="2864722"/>
          </a:xfrm>
          <a:prstGeom prst="hexagon">
            <a:avLst/>
          </a:prstGeom>
          <a:solidFill>
            <a:srgbClr val="B3B5BA">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6428F0D1-7057-6A3E-2E27-705FF309158C}"/>
              </a:ext>
            </a:extLst>
          </p:cNvPr>
          <p:cNvSpPr>
            <a:spLocks noGrp="1" noRot="1" noMove="1" noResize="1" noEditPoints="1" noAdjustHandles="1" noChangeArrowheads="1" noChangeShapeType="1"/>
          </p:cNvSpPr>
          <p:nvPr/>
        </p:nvSpPr>
        <p:spPr>
          <a:xfrm rot="16200000">
            <a:off x="10732612" y="5392045"/>
            <a:ext cx="1534389" cy="1445554"/>
          </a:xfrm>
          <a:custGeom>
            <a:avLst/>
            <a:gdLst>
              <a:gd name="connsiteX0" fmla="*/ 0 w 2500759"/>
              <a:gd name="connsiteY0" fmla="*/ 1101469 h 2202937"/>
              <a:gd name="connsiteX1" fmla="*/ 550734 w 2500759"/>
              <a:gd name="connsiteY1" fmla="*/ 1 h 2202937"/>
              <a:gd name="connsiteX2" fmla="*/ 1950025 w 2500759"/>
              <a:gd name="connsiteY2" fmla="*/ 1 h 2202937"/>
              <a:gd name="connsiteX3" fmla="*/ 2500759 w 2500759"/>
              <a:gd name="connsiteY3" fmla="*/ 1101469 h 2202937"/>
              <a:gd name="connsiteX4" fmla="*/ 1950025 w 2500759"/>
              <a:gd name="connsiteY4" fmla="*/ 2202936 h 2202937"/>
              <a:gd name="connsiteX5" fmla="*/ 550734 w 2500759"/>
              <a:gd name="connsiteY5" fmla="*/ 2202936 h 2202937"/>
              <a:gd name="connsiteX6" fmla="*/ 0 w 2500759"/>
              <a:gd name="connsiteY6" fmla="*/ 1101469 h 2202937"/>
              <a:gd name="connsiteX0" fmla="*/ 0 w 2500759"/>
              <a:gd name="connsiteY0" fmla="*/ 1101468 h 2202935"/>
              <a:gd name="connsiteX1" fmla="*/ 550734 w 2500759"/>
              <a:gd name="connsiteY1" fmla="*/ 0 h 2202935"/>
              <a:gd name="connsiteX2" fmla="*/ 1950025 w 2500759"/>
              <a:gd name="connsiteY2" fmla="*/ 0 h 2202935"/>
              <a:gd name="connsiteX3" fmla="*/ 2500759 w 2500759"/>
              <a:gd name="connsiteY3" fmla="*/ 1101468 h 2202935"/>
              <a:gd name="connsiteX4" fmla="*/ 2217880 w 2500759"/>
              <a:gd name="connsiteY4" fmla="*/ 1667226 h 2202935"/>
              <a:gd name="connsiteX5" fmla="*/ 550734 w 2500759"/>
              <a:gd name="connsiteY5" fmla="*/ 2202935 h 2202935"/>
              <a:gd name="connsiteX6" fmla="*/ 0 w 2500759"/>
              <a:gd name="connsiteY6" fmla="*/ 1101468 h 2202935"/>
              <a:gd name="connsiteX0" fmla="*/ 0 w 2500759"/>
              <a:gd name="connsiteY0" fmla="*/ 1101468 h 1667226"/>
              <a:gd name="connsiteX1" fmla="*/ 550734 w 2500759"/>
              <a:gd name="connsiteY1" fmla="*/ 0 h 1667226"/>
              <a:gd name="connsiteX2" fmla="*/ 1950025 w 2500759"/>
              <a:gd name="connsiteY2" fmla="*/ 0 h 1667226"/>
              <a:gd name="connsiteX3" fmla="*/ 2500759 w 2500759"/>
              <a:gd name="connsiteY3" fmla="*/ 1101468 h 1667226"/>
              <a:gd name="connsiteX4" fmla="*/ 2217880 w 2500759"/>
              <a:gd name="connsiteY4" fmla="*/ 1667226 h 1667226"/>
              <a:gd name="connsiteX5" fmla="*/ 994079 w 2500759"/>
              <a:gd name="connsiteY5" fmla="*/ 1427080 h 1667226"/>
              <a:gd name="connsiteX6" fmla="*/ 0 w 2500759"/>
              <a:gd name="connsiteY6" fmla="*/ 1101468 h 1667226"/>
              <a:gd name="connsiteX0" fmla="*/ 0 w 2500759"/>
              <a:gd name="connsiteY0" fmla="*/ 1101468 h 1436320"/>
              <a:gd name="connsiteX1" fmla="*/ 550734 w 2500759"/>
              <a:gd name="connsiteY1" fmla="*/ 0 h 1436320"/>
              <a:gd name="connsiteX2" fmla="*/ 1950025 w 2500759"/>
              <a:gd name="connsiteY2" fmla="*/ 0 h 1436320"/>
              <a:gd name="connsiteX3" fmla="*/ 2500759 w 2500759"/>
              <a:gd name="connsiteY3" fmla="*/ 1101468 h 1436320"/>
              <a:gd name="connsiteX4" fmla="*/ 2337953 w 2500759"/>
              <a:gd name="connsiteY4" fmla="*/ 1436320 h 1436320"/>
              <a:gd name="connsiteX5" fmla="*/ 994079 w 2500759"/>
              <a:gd name="connsiteY5" fmla="*/ 1427080 h 1436320"/>
              <a:gd name="connsiteX6" fmla="*/ 0 w 2500759"/>
              <a:gd name="connsiteY6" fmla="*/ 1101468 h 1436320"/>
              <a:gd name="connsiteX0" fmla="*/ 382139 w 1950025"/>
              <a:gd name="connsiteY0" fmla="*/ 1092235 h 1436320"/>
              <a:gd name="connsiteX1" fmla="*/ 0 w 1950025"/>
              <a:gd name="connsiteY1" fmla="*/ 0 h 1436320"/>
              <a:gd name="connsiteX2" fmla="*/ 1399291 w 1950025"/>
              <a:gd name="connsiteY2" fmla="*/ 0 h 1436320"/>
              <a:gd name="connsiteX3" fmla="*/ 1950025 w 1950025"/>
              <a:gd name="connsiteY3" fmla="*/ 1101468 h 1436320"/>
              <a:gd name="connsiteX4" fmla="*/ 1787219 w 1950025"/>
              <a:gd name="connsiteY4" fmla="*/ 1436320 h 1436320"/>
              <a:gd name="connsiteX5" fmla="*/ 443345 w 1950025"/>
              <a:gd name="connsiteY5" fmla="*/ 1427080 h 1436320"/>
              <a:gd name="connsiteX6" fmla="*/ 382139 w 1950025"/>
              <a:gd name="connsiteY6" fmla="*/ 1092235 h 1436320"/>
              <a:gd name="connsiteX0" fmla="*/ 0 w 1567886"/>
              <a:gd name="connsiteY0" fmla="*/ 1101469 h 1445554"/>
              <a:gd name="connsiteX1" fmla="*/ 33497 w 1567886"/>
              <a:gd name="connsiteY1" fmla="*/ 0 h 1445554"/>
              <a:gd name="connsiteX2" fmla="*/ 1017152 w 1567886"/>
              <a:gd name="connsiteY2" fmla="*/ 9234 h 1445554"/>
              <a:gd name="connsiteX3" fmla="*/ 1567886 w 1567886"/>
              <a:gd name="connsiteY3" fmla="*/ 1110702 h 1445554"/>
              <a:gd name="connsiteX4" fmla="*/ 1405080 w 1567886"/>
              <a:gd name="connsiteY4" fmla="*/ 1445554 h 1445554"/>
              <a:gd name="connsiteX5" fmla="*/ 61206 w 1567886"/>
              <a:gd name="connsiteY5" fmla="*/ 1436314 h 1445554"/>
              <a:gd name="connsiteX6" fmla="*/ 0 w 1567886"/>
              <a:gd name="connsiteY6" fmla="*/ 1101469 h 1445554"/>
              <a:gd name="connsiteX0" fmla="*/ 21921 w 1534389"/>
              <a:gd name="connsiteY0" fmla="*/ 1101469 h 1445554"/>
              <a:gd name="connsiteX1" fmla="*/ 0 w 1534389"/>
              <a:gd name="connsiteY1" fmla="*/ 0 h 1445554"/>
              <a:gd name="connsiteX2" fmla="*/ 983655 w 1534389"/>
              <a:gd name="connsiteY2" fmla="*/ 9234 h 1445554"/>
              <a:gd name="connsiteX3" fmla="*/ 1534389 w 1534389"/>
              <a:gd name="connsiteY3" fmla="*/ 1110702 h 1445554"/>
              <a:gd name="connsiteX4" fmla="*/ 1371583 w 1534389"/>
              <a:gd name="connsiteY4" fmla="*/ 1445554 h 1445554"/>
              <a:gd name="connsiteX5" fmla="*/ 27709 w 1534389"/>
              <a:gd name="connsiteY5" fmla="*/ 1436314 h 1445554"/>
              <a:gd name="connsiteX6" fmla="*/ 21921 w 1534389"/>
              <a:gd name="connsiteY6" fmla="*/ 1101469 h 144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389" h="1445554">
                <a:moveTo>
                  <a:pt x="21921" y="1101469"/>
                </a:moveTo>
                <a:lnTo>
                  <a:pt x="0" y="0"/>
                </a:lnTo>
                <a:lnTo>
                  <a:pt x="983655" y="9234"/>
                </a:lnTo>
                <a:lnTo>
                  <a:pt x="1534389" y="1110702"/>
                </a:lnTo>
                <a:lnTo>
                  <a:pt x="1371583" y="1445554"/>
                </a:lnTo>
                <a:lnTo>
                  <a:pt x="27709" y="1436314"/>
                </a:lnTo>
                <a:lnTo>
                  <a:pt x="21921" y="1101469"/>
                </a:lnTo>
                <a:close/>
              </a:path>
            </a:pathLst>
          </a:custGeom>
          <a:solidFill>
            <a:srgbClr val="9EC5E8">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0CCE9CF2-ED86-F447-24EE-B69020C1947C}"/>
              </a:ext>
            </a:extLst>
          </p:cNvPr>
          <p:cNvSpPr>
            <a:spLocks/>
          </p:cNvSpPr>
          <p:nvPr/>
        </p:nvSpPr>
        <p:spPr>
          <a:xfrm rot="16200000">
            <a:off x="10845114" y="1618966"/>
            <a:ext cx="1346328" cy="1185990"/>
          </a:xfrm>
          <a:prstGeom prst="hexagon">
            <a:avLst/>
          </a:prstGeom>
          <a:solidFill>
            <a:srgbClr val="1893D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54195942-B535-0385-AB29-A1986040D557}"/>
              </a:ext>
            </a:extLst>
          </p:cNvPr>
          <p:cNvSpPr>
            <a:spLocks/>
          </p:cNvSpPr>
          <p:nvPr/>
        </p:nvSpPr>
        <p:spPr>
          <a:xfrm rot="16200000">
            <a:off x="7195467" y="-187710"/>
            <a:ext cx="1127982" cy="1513341"/>
          </a:xfrm>
          <a:custGeom>
            <a:avLst/>
            <a:gdLst>
              <a:gd name="connsiteX0" fmla="*/ 0 w 1717934"/>
              <a:gd name="connsiteY0" fmla="*/ 756671 h 1513341"/>
              <a:gd name="connsiteX1" fmla="*/ 378335 w 1717934"/>
              <a:gd name="connsiteY1" fmla="*/ 0 h 1513341"/>
              <a:gd name="connsiteX2" fmla="*/ 1339599 w 1717934"/>
              <a:gd name="connsiteY2" fmla="*/ 0 h 1513341"/>
              <a:gd name="connsiteX3" fmla="*/ 1717934 w 1717934"/>
              <a:gd name="connsiteY3" fmla="*/ 756671 h 1513341"/>
              <a:gd name="connsiteX4" fmla="*/ 1339599 w 1717934"/>
              <a:gd name="connsiteY4" fmla="*/ 1513341 h 1513341"/>
              <a:gd name="connsiteX5" fmla="*/ 378335 w 1717934"/>
              <a:gd name="connsiteY5" fmla="*/ 1513341 h 1513341"/>
              <a:gd name="connsiteX6" fmla="*/ 0 w 1717934"/>
              <a:gd name="connsiteY6" fmla="*/ 756671 h 1513341"/>
              <a:gd name="connsiteX0" fmla="*/ 0 w 1348482"/>
              <a:gd name="connsiteY0" fmla="*/ 756671 h 1513341"/>
              <a:gd name="connsiteX1" fmla="*/ 378335 w 1348482"/>
              <a:gd name="connsiteY1" fmla="*/ 0 h 1513341"/>
              <a:gd name="connsiteX2" fmla="*/ 1339599 w 1348482"/>
              <a:gd name="connsiteY2" fmla="*/ 0 h 1513341"/>
              <a:gd name="connsiteX3" fmla="*/ 1348482 w 1348482"/>
              <a:gd name="connsiteY3" fmla="*/ 673547 h 1513341"/>
              <a:gd name="connsiteX4" fmla="*/ 1339599 w 1348482"/>
              <a:gd name="connsiteY4" fmla="*/ 1513341 h 1513341"/>
              <a:gd name="connsiteX5" fmla="*/ 378335 w 1348482"/>
              <a:gd name="connsiteY5" fmla="*/ 1513341 h 1513341"/>
              <a:gd name="connsiteX6" fmla="*/ 0 w 1348482"/>
              <a:gd name="connsiteY6" fmla="*/ 756671 h 1513341"/>
              <a:gd name="connsiteX0" fmla="*/ 0 w 1348482"/>
              <a:gd name="connsiteY0" fmla="*/ 756671 h 1513344"/>
              <a:gd name="connsiteX1" fmla="*/ 378335 w 1348482"/>
              <a:gd name="connsiteY1" fmla="*/ 0 h 1513344"/>
              <a:gd name="connsiteX2" fmla="*/ 1339599 w 1348482"/>
              <a:gd name="connsiteY2" fmla="*/ 0 h 1513344"/>
              <a:gd name="connsiteX3" fmla="*/ 1348482 w 1348482"/>
              <a:gd name="connsiteY3" fmla="*/ 673547 h 1513344"/>
              <a:gd name="connsiteX4" fmla="*/ 1201055 w 1348482"/>
              <a:gd name="connsiteY4" fmla="*/ 1513344 h 1513344"/>
              <a:gd name="connsiteX5" fmla="*/ 378335 w 1348482"/>
              <a:gd name="connsiteY5" fmla="*/ 1513341 h 1513344"/>
              <a:gd name="connsiteX6" fmla="*/ 0 w 1348482"/>
              <a:gd name="connsiteY6" fmla="*/ 756671 h 1513344"/>
              <a:gd name="connsiteX0" fmla="*/ 0 w 1348482"/>
              <a:gd name="connsiteY0" fmla="*/ 756671 h 1513344"/>
              <a:gd name="connsiteX1" fmla="*/ 378335 w 1348482"/>
              <a:gd name="connsiteY1" fmla="*/ 0 h 1513344"/>
              <a:gd name="connsiteX2" fmla="*/ 1210290 w 1348482"/>
              <a:gd name="connsiteY2" fmla="*/ 0 h 1513344"/>
              <a:gd name="connsiteX3" fmla="*/ 1348482 w 1348482"/>
              <a:gd name="connsiteY3" fmla="*/ 673547 h 1513344"/>
              <a:gd name="connsiteX4" fmla="*/ 1201055 w 1348482"/>
              <a:gd name="connsiteY4" fmla="*/ 1513344 h 1513344"/>
              <a:gd name="connsiteX5" fmla="*/ 378335 w 1348482"/>
              <a:gd name="connsiteY5" fmla="*/ 1513341 h 1513344"/>
              <a:gd name="connsiteX6" fmla="*/ 0 w 1348482"/>
              <a:gd name="connsiteY6" fmla="*/ 756671 h 1513344"/>
              <a:gd name="connsiteX0" fmla="*/ 0 w 1210290"/>
              <a:gd name="connsiteY0" fmla="*/ 756671 h 1513344"/>
              <a:gd name="connsiteX1" fmla="*/ 378335 w 1210290"/>
              <a:gd name="connsiteY1" fmla="*/ 0 h 1513344"/>
              <a:gd name="connsiteX2" fmla="*/ 1210290 w 1210290"/>
              <a:gd name="connsiteY2" fmla="*/ 0 h 1513344"/>
              <a:gd name="connsiteX3" fmla="*/ 1209937 w 1210290"/>
              <a:gd name="connsiteY3" fmla="*/ 655075 h 1513344"/>
              <a:gd name="connsiteX4" fmla="*/ 1201055 w 1210290"/>
              <a:gd name="connsiteY4" fmla="*/ 1513344 h 1513344"/>
              <a:gd name="connsiteX5" fmla="*/ 378335 w 1210290"/>
              <a:gd name="connsiteY5" fmla="*/ 1513341 h 1513344"/>
              <a:gd name="connsiteX6" fmla="*/ 0 w 1210290"/>
              <a:gd name="connsiteY6" fmla="*/ 756671 h 1513344"/>
              <a:gd name="connsiteX0" fmla="*/ 0 w 1209937"/>
              <a:gd name="connsiteY0" fmla="*/ 756671 h 1513344"/>
              <a:gd name="connsiteX1" fmla="*/ 378335 w 1209937"/>
              <a:gd name="connsiteY1" fmla="*/ 0 h 1513344"/>
              <a:gd name="connsiteX2" fmla="*/ 1117926 w 1209937"/>
              <a:gd name="connsiteY2" fmla="*/ 0 h 1513344"/>
              <a:gd name="connsiteX3" fmla="*/ 1209937 w 1209937"/>
              <a:gd name="connsiteY3" fmla="*/ 655075 h 1513344"/>
              <a:gd name="connsiteX4" fmla="*/ 1201055 w 1209937"/>
              <a:gd name="connsiteY4" fmla="*/ 1513344 h 1513344"/>
              <a:gd name="connsiteX5" fmla="*/ 378335 w 1209937"/>
              <a:gd name="connsiteY5" fmla="*/ 1513341 h 1513344"/>
              <a:gd name="connsiteX6" fmla="*/ 0 w 1209937"/>
              <a:gd name="connsiteY6" fmla="*/ 756671 h 1513344"/>
              <a:gd name="connsiteX0" fmla="*/ 0 w 1201135"/>
              <a:gd name="connsiteY0" fmla="*/ 756671 h 1513344"/>
              <a:gd name="connsiteX1" fmla="*/ 378335 w 1201135"/>
              <a:gd name="connsiteY1" fmla="*/ 0 h 1513344"/>
              <a:gd name="connsiteX2" fmla="*/ 1117926 w 1201135"/>
              <a:gd name="connsiteY2" fmla="*/ 0 h 1513344"/>
              <a:gd name="connsiteX3" fmla="*/ 1126813 w 1201135"/>
              <a:gd name="connsiteY3" fmla="*/ 655078 h 1513344"/>
              <a:gd name="connsiteX4" fmla="*/ 1201055 w 1201135"/>
              <a:gd name="connsiteY4" fmla="*/ 1513344 h 1513344"/>
              <a:gd name="connsiteX5" fmla="*/ 378335 w 1201135"/>
              <a:gd name="connsiteY5" fmla="*/ 1513341 h 1513344"/>
              <a:gd name="connsiteX6" fmla="*/ 0 w 1201135"/>
              <a:gd name="connsiteY6" fmla="*/ 756671 h 1513344"/>
              <a:gd name="connsiteX0" fmla="*/ 0 w 1127982"/>
              <a:gd name="connsiteY0" fmla="*/ 756671 h 1513341"/>
              <a:gd name="connsiteX1" fmla="*/ 378335 w 1127982"/>
              <a:gd name="connsiteY1" fmla="*/ 0 h 1513341"/>
              <a:gd name="connsiteX2" fmla="*/ 1117926 w 1127982"/>
              <a:gd name="connsiteY2" fmla="*/ 0 h 1513341"/>
              <a:gd name="connsiteX3" fmla="*/ 1126813 w 1127982"/>
              <a:gd name="connsiteY3" fmla="*/ 655078 h 1513341"/>
              <a:gd name="connsiteX4" fmla="*/ 1127166 w 1127982"/>
              <a:gd name="connsiteY4" fmla="*/ 1504110 h 1513341"/>
              <a:gd name="connsiteX5" fmla="*/ 378335 w 1127982"/>
              <a:gd name="connsiteY5" fmla="*/ 1513341 h 1513341"/>
              <a:gd name="connsiteX6" fmla="*/ 0 w 1127982"/>
              <a:gd name="connsiteY6" fmla="*/ 756671 h 1513341"/>
              <a:gd name="connsiteX0" fmla="*/ 0 w 1127982"/>
              <a:gd name="connsiteY0" fmla="*/ 756671 h 1513341"/>
              <a:gd name="connsiteX1" fmla="*/ 378335 w 1127982"/>
              <a:gd name="connsiteY1" fmla="*/ 0 h 1513341"/>
              <a:gd name="connsiteX2" fmla="*/ 1127162 w 1127982"/>
              <a:gd name="connsiteY2" fmla="*/ 1 h 1513341"/>
              <a:gd name="connsiteX3" fmla="*/ 1126813 w 1127982"/>
              <a:gd name="connsiteY3" fmla="*/ 655078 h 1513341"/>
              <a:gd name="connsiteX4" fmla="*/ 1127166 w 1127982"/>
              <a:gd name="connsiteY4" fmla="*/ 1504110 h 1513341"/>
              <a:gd name="connsiteX5" fmla="*/ 378335 w 1127982"/>
              <a:gd name="connsiteY5" fmla="*/ 1513341 h 1513341"/>
              <a:gd name="connsiteX6" fmla="*/ 0 w 1127982"/>
              <a:gd name="connsiteY6" fmla="*/ 756671 h 151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982" h="1513341">
                <a:moveTo>
                  <a:pt x="0" y="756671"/>
                </a:moveTo>
                <a:lnTo>
                  <a:pt x="378335" y="0"/>
                </a:lnTo>
                <a:lnTo>
                  <a:pt x="1127162" y="1"/>
                </a:lnTo>
                <a:cubicBezTo>
                  <a:pt x="1127044" y="218359"/>
                  <a:pt x="1126931" y="436720"/>
                  <a:pt x="1126813" y="655078"/>
                </a:cubicBezTo>
                <a:cubicBezTo>
                  <a:pt x="1123852" y="941168"/>
                  <a:pt x="1130127" y="1218020"/>
                  <a:pt x="1127166" y="1504110"/>
                </a:cubicBezTo>
                <a:lnTo>
                  <a:pt x="378335" y="1513341"/>
                </a:lnTo>
                <a:lnTo>
                  <a:pt x="0" y="756671"/>
                </a:lnTo>
                <a:close/>
              </a:path>
            </a:pathLst>
          </a:custGeom>
          <a:solidFill>
            <a:srgbClr val="9EC5E8">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531F3968-D799-AD67-A8D5-A5FB8B14CCF7}"/>
              </a:ext>
            </a:extLst>
          </p:cNvPr>
          <p:cNvCxnSpPr>
            <a:cxnSpLocks noGrp="1" noRot="1" noMove="1" noResize="1" noEditPoints="1" noAdjustHandles="1" noChangeArrowheads="1" noChangeShapeType="1"/>
          </p:cNvCxnSpPr>
          <p:nvPr/>
        </p:nvCxnSpPr>
        <p:spPr>
          <a:xfrm>
            <a:off x="286327" y="6640945"/>
            <a:ext cx="3722255" cy="0"/>
          </a:xfrm>
          <a:prstGeom prst="line">
            <a:avLst/>
          </a:prstGeom>
          <a:ln w="31750">
            <a:solidFill>
              <a:srgbClr val="B3B5B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8EC89A-7813-63F4-B26C-5588D1D0079A}"/>
              </a:ext>
            </a:extLst>
          </p:cNvPr>
          <p:cNvCxnSpPr>
            <a:cxnSpLocks/>
          </p:cNvCxnSpPr>
          <p:nvPr/>
        </p:nvCxnSpPr>
        <p:spPr>
          <a:xfrm>
            <a:off x="10570243" y="207818"/>
            <a:ext cx="1434331" cy="0"/>
          </a:xfrm>
          <a:prstGeom prst="line">
            <a:avLst/>
          </a:prstGeom>
          <a:ln w="31750">
            <a:solidFill>
              <a:srgbClr val="B3B5BA"/>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FF1F398-A5BA-0DCE-2890-DD6725900157}"/>
              </a:ext>
            </a:extLst>
          </p:cNvPr>
          <p:cNvSpPr txBox="1">
            <a:spLocks noGrp="1" noRot="1" noMove="1" noResize="1" noEditPoints="1" noAdjustHandles="1" noChangeArrowheads="1" noChangeShapeType="1"/>
          </p:cNvSpPr>
          <p:nvPr/>
        </p:nvSpPr>
        <p:spPr>
          <a:xfrm>
            <a:off x="10570243" y="6050018"/>
            <a:ext cx="1541030" cy="600164"/>
          </a:xfrm>
          <a:prstGeom prst="rect">
            <a:avLst/>
          </a:prstGeom>
          <a:noFill/>
        </p:spPr>
        <p:txBody>
          <a:bodyPr wrap="square" rtlCol="0">
            <a:spAutoFit/>
          </a:bodyPr>
          <a:lstStyle/>
          <a:p>
            <a:r>
              <a:rPr lang="it-IT" sz="1100" dirty="0">
                <a:solidFill>
                  <a:srgbClr val="B3B5BA"/>
                </a:solidFill>
              </a:rPr>
              <a:t>37 Shuman Avenue</a:t>
            </a:r>
            <a:br>
              <a:rPr lang="it-IT" sz="1100" dirty="0">
                <a:solidFill>
                  <a:srgbClr val="B3B5BA"/>
                </a:solidFill>
              </a:rPr>
            </a:br>
            <a:r>
              <a:rPr lang="it-IT" sz="1100" dirty="0">
                <a:solidFill>
                  <a:srgbClr val="B3B5BA"/>
                </a:solidFill>
              </a:rPr>
              <a:t>Stoughton, MA 02072 USA</a:t>
            </a:r>
            <a:endParaRPr lang="en-US" sz="1100" dirty="0">
              <a:solidFill>
                <a:srgbClr val="B3B5BA"/>
              </a:solidFill>
              <a:latin typeface="Lato" panose="020F0502020204030203" pitchFamily="34" charset="0"/>
              <a:cs typeface="Lato" panose="020F0502020204030203" pitchFamily="34" charset="0"/>
            </a:endParaRPr>
          </a:p>
        </p:txBody>
      </p:sp>
      <p:pic>
        <p:nvPicPr>
          <p:cNvPr id="38" name="Picture 37">
            <a:extLst>
              <a:ext uri="{FF2B5EF4-FFF2-40B4-BE49-F238E27FC236}">
                <a16:creationId xmlns:a16="http://schemas.microsoft.com/office/drawing/2014/main" id="{C673C382-963A-53FA-DD9C-0F9B9861B1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12509" y="146198"/>
            <a:ext cx="2009955" cy="1142596"/>
          </a:xfrm>
          <a:prstGeom prst="rect">
            <a:avLst/>
          </a:prstGeom>
        </p:spPr>
      </p:pic>
      <p:pic>
        <p:nvPicPr>
          <p:cNvPr id="3" name="Picture 2">
            <a:extLst>
              <a:ext uri="{FF2B5EF4-FFF2-40B4-BE49-F238E27FC236}">
                <a16:creationId xmlns:a16="http://schemas.microsoft.com/office/drawing/2014/main" id="{02AF0E96-003B-2E3F-2DAB-6856F15C0174}"/>
              </a:ext>
            </a:extLst>
          </p:cNvPr>
          <p:cNvPicPr>
            <a:picLocks noChangeAspect="1"/>
          </p:cNvPicPr>
          <p:nvPr/>
        </p:nvPicPr>
        <p:blipFill>
          <a:blip r:embed="rId4">
            <a:extLst>
              <a:ext uri="{28A0092B-C50C-407E-A947-70E740481C1C}">
                <a14:useLocalDpi xmlns:a14="http://schemas.microsoft.com/office/drawing/2010/main" val="0"/>
              </a:ext>
            </a:extLst>
          </a:blip>
          <a:srcRect l="28025" t="2" r="7817" b="11188"/>
          <a:stretch>
            <a:fillRect/>
          </a:stretch>
        </p:blipFill>
        <p:spPr>
          <a:xfrm>
            <a:off x="4053611" y="-300686"/>
            <a:ext cx="6686734" cy="5212080"/>
          </a:xfrm>
          <a:prstGeom prst="rect">
            <a:avLst/>
          </a:prstGeom>
          <a:effectLst>
            <a:softEdge rad="0"/>
          </a:effectLst>
        </p:spPr>
      </p:pic>
      <p:sp>
        <p:nvSpPr>
          <p:cNvPr id="7" name="Hexagon 6">
            <a:extLst>
              <a:ext uri="{FF2B5EF4-FFF2-40B4-BE49-F238E27FC236}">
                <a16:creationId xmlns:a16="http://schemas.microsoft.com/office/drawing/2014/main" id="{37A81193-03BC-C4CB-0FEC-027475BC78F0}"/>
              </a:ext>
            </a:extLst>
          </p:cNvPr>
          <p:cNvSpPr>
            <a:spLocks/>
          </p:cNvSpPr>
          <p:nvPr/>
        </p:nvSpPr>
        <p:spPr>
          <a:xfrm rot="16200000">
            <a:off x="179890" y="1877212"/>
            <a:ext cx="441136" cy="369766"/>
          </a:xfrm>
          <a:prstGeom prst="hexagon">
            <a:avLst/>
          </a:prstGeom>
          <a:solidFill>
            <a:srgbClr val="6AC7B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2224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0D1CB2-F3B6-0B34-0A86-DFBD0A114AA9}"/>
              </a:ext>
            </a:extLst>
          </p:cNvPr>
          <p:cNvSpPr>
            <a:spLocks noGrp="1"/>
          </p:cNvSpPr>
          <p:nvPr>
            <p:ph type="title"/>
          </p:nvPr>
        </p:nvSpPr>
        <p:spPr>
          <a:xfrm>
            <a:off x="743197" y="810161"/>
            <a:ext cx="10515600" cy="905597"/>
          </a:xfrm>
          <a:prstGeom prst="rect">
            <a:avLst/>
          </a:prstGeom>
        </p:spPr>
        <p:txBody>
          <a:bodyPr/>
          <a:lstStyle/>
          <a:p>
            <a:r>
              <a:rPr lang="en-US" dirty="0"/>
              <a:t>Healthy Teams, Happy Patients</a:t>
            </a:r>
            <a:endParaRPr lang="en-US" cap="none" dirty="0">
              <a:solidFill>
                <a:schemeClr val="tx1">
                  <a:lumMod val="50000"/>
                  <a:lumOff val="50000"/>
                </a:schemeClr>
              </a:solidFill>
              <a:latin typeface="Bebas Neue Pro Exp Eb" panose="020B0706020202050201" pitchFamily="34" charset="0"/>
              <a:cs typeface="Lato" panose="020F0502020204030203" pitchFamily="34" charset="0"/>
            </a:endParaRPr>
          </a:p>
        </p:txBody>
      </p:sp>
      <p:sp>
        <p:nvSpPr>
          <p:cNvPr id="5" name="Content Placeholder 2">
            <a:extLst>
              <a:ext uri="{FF2B5EF4-FFF2-40B4-BE49-F238E27FC236}">
                <a16:creationId xmlns:a16="http://schemas.microsoft.com/office/drawing/2014/main" id="{E2BA7F12-0DDC-FED0-F0AC-94F7AD73D583}"/>
              </a:ext>
            </a:extLst>
          </p:cNvPr>
          <p:cNvSpPr>
            <a:spLocks noGrp="1"/>
          </p:cNvSpPr>
          <p:nvPr>
            <p:ph idx="4294967295"/>
          </p:nvPr>
        </p:nvSpPr>
        <p:spPr>
          <a:xfrm>
            <a:off x="636814" y="1827922"/>
            <a:ext cx="10918371" cy="4528428"/>
          </a:xfrm>
          <a:prstGeom prst="rect">
            <a:avLst/>
          </a:prstGeom>
        </p:spPr>
        <p:txBody>
          <a:bodyPr/>
          <a:lstStyle/>
          <a:p>
            <a:pPr algn="just"/>
            <a:r>
              <a:rPr lang="en-US" sz="3000" dirty="0">
                <a:latin typeface="Lato" panose="020F0502020204030203" pitchFamily="34" charset="0"/>
                <a:cs typeface="Lato" panose="020F0502020204030203" pitchFamily="34" charset="0"/>
              </a:rPr>
              <a:t>Wellness is not just a perk or a benefit</a:t>
            </a:r>
          </a:p>
          <a:p>
            <a:pPr algn="just"/>
            <a:r>
              <a:rPr lang="en-US" sz="3000" dirty="0">
                <a:latin typeface="Lato" panose="020F0502020204030203" pitchFamily="34" charset="0"/>
                <a:cs typeface="Lato" panose="020F0502020204030203" pitchFamily="34" charset="0"/>
              </a:rPr>
              <a:t>Our clinician’s wellbeing DIRECTLY AFFECTS PATIENT CARE</a:t>
            </a:r>
          </a:p>
          <a:p>
            <a:pPr algn="just"/>
            <a:r>
              <a:rPr lang="en-US" sz="3000" dirty="0">
                <a:latin typeface="Lato" panose="020F0502020204030203" pitchFamily="34" charset="0"/>
                <a:cs typeface="Lato" panose="020F0502020204030203" pitchFamily="34" charset="0"/>
              </a:rPr>
              <a:t>Today I’ll share:</a:t>
            </a:r>
          </a:p>
          <a:p>
            <a:pPr lvl="1" algn="just"/>
            <a:r>
              <a:rPr lang="en-US" sz="3000" dirty="0">
                <a:latin typeface="Lato" panose="020F0502020204030203" pitchFamily="34" charset="0"/>
                <a:cs typeface="Lato" panose="020F0502020204030203" pitchFamily="34" charset="0"/>
              </a:rPr>
              <a:t>How OPSB promotes wellness nationally as an organization</a:t>
            </a:r>
          </a:p>
          <a:p>
            <a:pPr lvl="1" algn="just"/>
            <a:r>
              <a:rPr lang="en-US" sz="3000" dirty="0">
                <a:latin typeface="Lato" panose="020F0502020204030203" pitchFamily="34" charset="0"/>
                <a:cs typeface="Lato" panose="020F0502020204030203" pitchFamily="34" charset="0"/>
              </a:rPr>
              <a:t>How we support wellness in residency training and in my own clinic</a:t>
            </a:r>
          </a:p>
          <a:p>
            <a:pPr lvl="1" algn="just"/>
            <a:r>
              <a:rPr lang="en-US" sz="3000" dirty="0">
                <a:latin typeface="Lato" panose="020F0502020204030203" pitchFamily="34" charset="0"/>
                <a:cs typeface="Lato" panose="020F0502020204030203" pitchFamily="34" charset="0"/>
              </a:rPr>
              <a:t>How this ultimately improves care for our pediatric patients </a:t>
            </a:r>
          </a:p>
        </p:txBody>
      </p:sp>
      <p:sp>
        <p:nvSpPr>
          <p:cNvPr id="7" name="Hexagon 6">
            <a:extLst>
              <a:ext uri="{FF2B5EF4-FFF2-40B4-BE49-F238E27FC236}">
                <a16:creationId xmlns:a16="http://schemas.microsoft.com/office/drawing/2014/main" id="{9A430910-F415-D969-F32B-470DA5F238D6}"/>
              </a:ext>
            </a:extLst>
          </p:cNvPr>
          <p:cNvSpPr>
            <a:spLocks noGrp="1" noRot="1" noMove="1" noResize="1" noEditPoints="1" noAdjustHandles="1" noChangeArrowheads="1" noChangeShapeType="1"/>
          </p:cNvSpPr>
          <p:nvPr/>
        </p:nvSpPr>
        <p:spPr>
          <a:xfrm rot="16200000">
            <a:off x="11364556" y="6022080"/>
            <a:ext cx="1063761" cy="634834"/>
          </a:xfrm>
          <a:custGeom>
            <a:avLst/>
            <a:gdLst>
              <a:gd name="connsiteX0" fmla="*/ 0 w 1462589"/>
              <a:gd name="connsiteY0" fmla="*/ 612981 h 1225961"/>
              <a:gd name="connsiteX1" fmla="*/ 306490 w 1462589"/>
              <a:gd name="connsiteY1" fmla="*/ 0 h 1225961"/>
              <a:gd name="connsiteX2" fmla="*/ 1156099 w 1462589"/>
              <a:gd name="connsiteY2" fmla="*/ 0 h 1225961"/>
              <a:gd name="connsiteX3" fmla="*/ 1462589 w 1462589"/>
              <a:gd name="connsiteY3" fmla="*/ 612981 h 1225961"/>
              <a:gd name="connsiteX4" fmla="*/ 1156099 w 1462589"/>
              <a:gd name="connsiteY4" fmla="*/ 1225961 h 1225961"/>
              <a:gd name="connsiteX5" fmla="*/ 306490 w 1462589"/>
              <a:gd name="connsiteY5" fmla="*/ 1225961 h 1225961"/>
              <a:gd name="connsiteX6" fmla="*/ 0 w 1462589"/>
              <a:gd name="connsiteY6" fmla="*/ 612981 h 1225961"/>
              <a:gd name="connsiteX0" fmla="*/ 0 w 1462589"/>
              <a:gd name="connsiteY0" fmla="*/ 612981 h 1225961"/>
              <a:gd name="connsiteX1" fmla="*/ 306490 w 1462589"/>
              <a:gd name="connsiteY1" fmla="*/ 0 h 1225961"/>
              <a:gd name="connsiteX2" fmla="*/ 1156099 w 1462589"/>
              <a:gd name="connsiteY2" fmla="*/ 0 h 1225961"/>
              <a:gd name="connsiteX3" fmla="*/ 1462589 w 1462589"/>
              <a:gd name="connsiteY3" fmla="*/ 612981 h 1225961"/>
              <a:gd name="connsiteX4" fmla="*/ 1082208 w 1462589"/>
              <a:gd name="connsiteY4" fmla="*/ 662543 h 1225961"/>
              <a:gd name="connsiteX5" fmla="*/ 306490 w 1462589"/>
              <a:gd name="connsiteY5" fmla="*/ 1225961 h 1225961"/>
              <a:gd name="connsiteX6" fmla="*/ 0 w 1462589"/>
              <a:gd name="connsiteY6" fmla="*/ 612981 h 1225961"/>
              <a:gd name="connsiteX0" fmla="*/ 0 w 1462589"/>
              <a:gd name="connsiteY0" fmla="*/ 612981 h 662543"/>
              <a:gd name="connsiteX1" fmla="*/ 306490 w 1462589"/>
              <a:gd name="connsiteY1" fmla="*/ 0 h 662543"/>
              <a:gd name="connsiteX2" fmla="*/ 1156099 w 1462589"/>
              <a:gd name="connsiteY2" fmla="*/ 0 h 662543"/>
              <a:gd name="connsiteX3" fmla="*/ 1462589 w 1462589"/>
              <a:gd name="connsiteY3" fmla="*/ 612981 h 662543"/>
              <a:gd name="connsiteX4" fmla="*/ 1082208 w 1462589"/>
              <a:gd name="connsiteY4" fmla="*/ 662543 h 662543"/>
              <a:gd name="connsiteX5" fmla="*/ 435799 w 1462589"/>
              <a:gd name="connsiteY5" fmla="*/ 616361 h 662543"/>
              <a:gd name="connsiteX6" fmla="*/ 0 w 1462589"/>
              <a:gd name="connsiteY6" fmla="*/ 612981 h 662543"/>
              <a:gd name="connsiteX0" fmla="*/ 0 w 1462589"/>
              <a:gd name="connsiteY0" fmla="*/ 612981 h 616361"/>
              <a:gd name="connsiteX1" fmla="*/ 306490 w 1462589"/>
              <a:gd name="connsiteY1" fmla="*/ 0 h 616361"/>
              <a:gd name="connsiteX2" fmla="*/ 1156099 w 1462589"/>
              <a:gd name="connsiteY2" fmla="*/ 0 h 616361"/>
              <a:gd name="connsiteX3" fmla="*/ 1462589 w 1462589"/>
              <a:gd name="connsiteY3" fmla="*/ 612981 h 616361"/>
              <a:gd name="connsiteX4" fmla="*/ 1082208 w 1462589"/>
              <a:gd name="connsiteY4" fmla="*/ 607125 h 616361"/>
              <a:gd name="connsiteX5" fmla="*/ 435799 w 1462589"/>
              <a:gd name="connsiteY5" fmla="*/ 616361 h 616361"/>
              <a:gd name="connsiteX6" fmla="*/ 0 w 1462589"/>
              <a:gd name="connsiteY6" fmla="*/ 612981 h 616361"/>
              <a:gd name="connsiteX0" fmla="*/ 72201 w 1156099"/>
              <a:gd name="connsiteY0" fmla="*/ 354363 h 616361"/>
              <a:gd name="connsiteX1" fmla="*/ 0 w 1156099"/>
              <a:gd name="connsiteY1" fmla="*/ 0 h 616361"/>
              <a:gd name="connsiteX2" fmla="*/ 849609 w 1156099"/>
              <a:gd name="connsiteY2" fmla="*/ 0 h 616361"/>
              <a:gd name="connsiteX3" fmla="*/ 1156099 w 1156099"/>
              <a:gd name="connsiteY3" fmla="*/ 612981 h 616361"/>
              <a:gd name="connsiteX4" fmla="*/ 775718 w 1156099"/>
              <a:gd name="connsiteY4" fmla="*/ 607125 h 616361"/>
              <a:gd name="connsiteX5" fmla="*/ 129309 w 1156099"/>
              <a:gd name="connsiteY5" fmla="*/ 616361 h 616361"/>
              <a:gd name="connsiteX6" fmla="*/ 72201 w 1156099"/>
              <a:gd name="connsiteY6" fmla="*/ 354363 h 616361"/>
              <a:gd name="connsiteX0" fmla="*/ 0 w 1083898"/>
              <a:gd name="connsiteY0" fmla="*/ 354363 h 616361"/>
              <a:gd name="connsiteX1" fmla="*/ 29399 w 1083898"/>
              <a:gd name="connsiteY1" fmla="*/ 0 h 616361"/>
              <a:gd name="connsiteX2" fmla="*/ 777408 w 1083898"/>
              <a:gd name="connsiteY2" fmla="*/ 0 h 616361"/>
              <a:gd name="connsiteX3" fmla="*/ 1083898 w 1083898"/>
              <a:gd name="connsiteY3" fmla="*/ 612981 h 616361"/>
              <a:gd name="connsiteX4" fmla="*/ 703517 w 1083898"/>
              <a:gd name="connsiteY4" fmla="*/ 607125 h 616361"/>
              <a:gd name="connsiteX5" fmla="*/ 57108 w 1083898"/>
              <a:gd name="connsiteY5" fmla="*/ 616361 h 616361"/>
              <a:gd name="connsiteX6" fmla="*/ 0 w 1083898"/>
              <a:gd name="connsiteY6" fmla="*/ 354363 h 616361"/>
              <a:gd name="connsiteX0" fmla="*/ 26019 w 1054499"/>
              <a:gd name="connsiteY0" fmla="*/ 354366 h 616361"/>
              <a:gd name="connsiteX1" fmla="*/ 0 w 1054499"/>
              <a:gd name="connsiteY1" fmla="*/ 0 h 616361"/>
              <a:gd name="connsiteX2" fmla="*/ 748009 w 1054499"/>
              <a:gd name="connsiteY2" fmla="*/ 0 h 616361"/>
              <a:gd name="connsiteX3" fmla="*/ 1054499 w 1054499"/>
              <a:gd name="connsiteY3" fmla="*/ 612981 h 616361"/>
              <a:gd name="connsiteX4" fmla="*/ 674118 w 1054499"/>
              <a:gd name="connsiteY4" fmla="*/ 607125 h 616361"/>
              <a:gd name="connsiteX5" fmla="*/ 27709 w 1054499"/>
              <a:gd name="connsiteY5" fmla="*/ 616361 h 616361"/>
              <a:gd name="connsiteX6" fmla="*/ 26019 w 1054499"/>
              <a:gd name="connsiteY6" fmla="*/ 354366 h 616361"/>
              <a:gd name="connsiteX0" fmla="*/ 0 w 1056189"/>
              <a:gd name="connsiteY0" fmla="*/ 400548 h 616361"/>
              <a:gd name="connsiteX1" fmla="*/ 1690 w 1056189"/>
              <a:gd name="connsiteY1" fmla="*/ 0 h 616361"/>
              <a:gd name="connsiteX2" fmla="*/ 749699 w 1056189"/>
              <a:gd name="connsiteY2" fmla="*/ 0 h 616361"/>
              <a:gd name="connsiteX3" fmla="*/ 1056189 w 1056189"/>
              <a:gd name="connsiteY3" fmla="*/ 612981 h 616361"/>
              <a:gd name="connsiteX4" fmla="*/ 675808 w 1056189"/>
              <a:gd name="connsiteY4" fmla="*/ 607125 h 616361"/>
              <a:gd name="connsiteX5" fmla="*/ 29399 w 1056189"/>
              <a:gd name="connsiteY5" fmla="*/ 616361 h 616361"/>
              <a:gd name="connsiteX6" fmla="*/ 0 w 1056189"/>
              <a:gd name="connsiteY6" fmla="*/ 400548 h 616361"/>
              <a:gd name="connsiteX0" fmla="*/ 7572 w 1063761"/>
              <a:gd name="connsiteY0" fmla="*/ 400548 h 634834"/>
              <a:gd name="connsiteX1" fmla="*/ 9262 w 1063761"/>
              <a:gd name="connsiteY1" fmla="*/ 0 h 634834"/>
              <a:gd name="connsiteX2" fmla="*/ 757271 w 1063761"/>
              <a:gd name="connsiteY2" fmla="*/ 0 h 634834"/>
              <a:gd name="connsiteX3" fmla="*/ 1063761 w 1063761"/>
              <a:gd name="connsiteY3" fmla="*/ 612981 h 634834"/>
              <a:gd name="connsiteX4" fmla="*/ 683380 w 1063761"/>
              <a:gd name="connsiteY4" fmla="*/ 607125 h 634834"/>
              <a:gd name="connsiteX5" fmla="*/ 26 w 1063761"/>
              <a:gd name="connsiteY5" fmla="*/ 634834 h 634834"/>
              <a:gd name="connsiteX6" fmla="*/ 7572 w 1063761"/>
              <a:gd name="connsiteY6" fmla="*/ 400548 h 63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761" h="634834">
                <a:moveTo>
                  <a:pt x="7572" y="400548"/>
                </a:moveTo>
                <a:cubicBezTo>
                  <a:pt x="8135" y="267032"/>
                  <a:pt x="8699" y="133516"/>
                  <a:pt x="9262" y="0"/>
                </a:cubicBezTo>
                <a:lnTo>
                  <a:pt x="757271" y="0"/>
                </a:lnTo>
                <a:lnTo>
                  <a:pt x="1063761" y="612981"/>
                </a:lnTo>
                <a:lnTo>
                  <a:pt x="683380" y="607125"/>
                </a:lnTo>
                <a:lnTo>
                  <a:pt x="26" y="634834"/>
                </a:lnTo>
                <a:cubicBezTo>
                  <a:pt x="-537" y="547502"/>
                  <a:pt x="8135" y="487880"/>
                  <a:pt x="7572" y="400548"/>
                </a:cubicBezTo>
                <a:close/>
              </a:path>
            </a:pathLst>
          </a:custGeom>
          <a:solidFill>
            <a:srgbClr val="6AC7B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1269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1378</Words>
  <Application>Microsoft Office PowerPoint</Application>
  <PresentationFormat>Widescreen</PresentationFormat>
  <Paragraphs>161</Paragraphs>
  <Slides>16</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Aptos Display</vt:lpstr>
      <vt:lpstr>Arial</vt:lpstr>
      <vt:lpstr>Bebas Neue Pro Exp Eb</vt:lpstr>
      <vt:lpstr>Calibri</vt:lpstr>
      <vt:lpstr>Lato</vt:lpstr>
      <vt:lpstr>Lato Heavy</vt:lpstr>
      <vt:lpstr>Lato Semibold</vt:lpstr>
      <vt:lpstr>Office Theme</vt:lpstr>
      <vt:lpstr>PowerPoint Presentation</vt:lpstr>
      <vt:lpstr>PowerPoint Presentation</vt:lpstr>
      <vt:lpstr>PowerPoint Presentation</vt:lpstr>
      <vt:lpstr>PowerPoint Presentation</vt:lpstr>
      <vt:lpstr>Leadership Drives Culture</vt:lpstr>
      <vt:lpstr>Clarity Reduces Stress</vt:lpstr>
      <vt:lpstr>Team First Environment</vt:lpstr>
      <vt:lpstr>PowerPoint Presentation</vt:lpstr>
      <vt:lpstr>Healthy Teams, Happy Patients</vt:lpstr>
      <vt:lpstr>Why Wellness Matters in POP</vt:lpstr>
      <vt:lpstr>Our Organizational Commitment to Wellness</vt:lpstr>
      <vt:lpstr>Creating Connection Across the Organization</vt:lpstr>
      <vt:lpstr>Supporting Wellness in Residency and New Employee Training</vt:lpstr>
      <vt:lpstr>Wellness in our Boston Children’s Hospital Clinic</vt:lpstr>
      <vt:lpstr>The Impact on our Pediatric Patients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Griffith</dc:creator>
  <cp:lastModifiedBy>Rachel Griffith</cp:lastModifiedBy>
  <cp:revision>2</cp:revision>
  <dcterms:created xsi:type="dcterms:W3CDTF">2026-03-25T13:53:32Z</dcterms:created>
  <dcterms:modified xsi:type="dcterms:W3CDTF">2026-03-25T18:10:06Z</dcterms:modified>
</cp:coreProperties>
</file>