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</p:sldMasterIdLst>
  <p:notesMasterIdLst>
    <p:notesMasterId r:id="rId28"/>
  </p:notesMasterIdLst>
  <p:sldIdLst>
    <p:sldId id="2147309961" r:id="rId3"/>
    <p:sldId id="256" r:id="rId4"/>
    <p:sldId id="257" r:id="rId5"/>
    <p:sldId id="258" r:id="rId6"/>
    <p:sldId id="259" r:id="rId7"/>
    <p:sldId id="260" r:id="rId8"/>
    <p:sldId id="2147309963" r:id="rId9"/>
    <p:sldId id="261" r:id="rId10"/>
    <p:sldId id="262" r:id="rId11"/>
    <p:sldId id="263" r:id="rId12"/>
    <p:sldId id="264" r:id="rId13"/>
    <p:sldId id="265" r:id="rId14"/>
    <p:sldId id="2147309964" r:id="rId15"/>
    <p:sldId id="2147309965" r:id="rId16"/>
    <p:sldId id="2147309966" r:id="rId17"/>
    <p:sldId id="2147309967" r:id="rId18"/>
    <p:sldId id="2147309968" r:id="rId19"/>
    <p:sldId id="2147309969" r:id="rId20"/>
    <p:sldId id="2147309974" r:id="rId21"/>
    <p:sldId id="334" r:id="rId22"/>
    <p:sldId id="2147309971" r:id="rId23"/>
    <p:sldId id="2147309972" r:id="rId24"/>
    <p:sldId id="2147309973" r:id="rId25"/>
    <p:sldId id="266" r:id="rId26"/>
    <p:sldId id="333" r:id="rId27"/>
  </p:sldIdLst>
  <p:sldSz cx="12192000" cy="6858000"/>
  <p:notesSz cx="6858000" cy="9144000"/>
  <p:embeddedFontLst>
    <p:embeddedFont>
      <p:font typeface="Alfa Slab One" panose="020B0604020202020204" charset="0"/>
      <p:regular r:id="rId29"/>
    </p:embeddedFont>
    <p:embeddedFont>
      <p:font typeface="Algerian" panose="04020705040A02060702" pitchFamily="82" charset="0"/>
      <p:regular r:id="rId30"/>
    </p:embeddedFont>
    <p:embeddedFont>
      <p:font typeface="Candara" panose="020E0502030303020204" pitchFamily="34" charset="0"/>
      <p:regular r:id="rId31"/>
      <p:bold r:id="rId32"/>
      <p:italic r:id="rId33"/>
      <p:boldItalic r:id="rId34"/>
    </p:embeddedFont>
    <p:embeddedFont>
      <p:font typeface="Nunito" pitchFamily="2" charset="0"/>
      <p:regular r:id="rId35"/>
      <p:bold r:id="rId36"/>
      <p:italic r:id="rId37"/>
      <p:boldItalic r:id="rId38"/>
    </p:embeddedFont>
    <p:embeddedFont>
      <p:font typeface="Proxima Nova" panose="020B0604020202020204" charset="0"/>
      <p:regular r:id="rId39"/>
      <p:bold r:id="rId40"/>
      <p:italic r:id="rId41"/>
      <p:boldItalic r:id="rId42"/>
    </p:embeddedFont>
    <p:embeddedFont>
      <p:font typeface="Tenorite" panose="00000500000000000000" pitchFamily="2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j5C4ZgT/x45Fm0TvjT8bgxfamp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customXml" Target="../customXml/item2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7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d79af52e8e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b="1">
                <a:solidFill>
                  <a:schemeClr val="dk1"/>
                </a:solidFill>
              </a:rPr>
              <a:t>AI-powered documentation platform</a:t>
            </a:r>
            <a:r>
              <a:rPr lang="en-IN">
                <a:solidFill>
                  <a:schemeClr val="dk1"/>
                </a:solidFill>
              </a:rPr>
              <a:t> streamlines complex prosthetic medical documentation for reimbursement</a:t>
            </a:r>
            <a:br>
              <a:rPr lang="en-I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b="1">
                <a:solidFill>
                  <a:schemeClr val="dk1"/>
                </a:solidFill>
              </a:rPr>
              <a:t>Automated workflow</a:t>
            </a:r>
            <a:r>
              <a:rPr lang="en-IN">
                <a:solidFill>
                  <a:schemeClr val="dk1"/>
                </a:solidFill>
              </a:rPr>
              <a:t> generates clinical notes, L-codes, physician letters, and directs multi-team tasks simultaneously</a:t>
            </a:r>
            <a:br>
              <a:rPr lang="en-IN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b="1">
                <a:solidFill>
                  <a:schemeClr val="dk1"/>
                </a:solidFill>
              </a:rPr>
              <a:t>~50% reduction in practitioner administrative time per case</a:t>
            </a:r>
            <a:br>
              <a:rPr lang="en-IN" b="1">
                <a:solidFill>
                  <a:schemeClr val="dk1"/>
                </a:solidFill>
              </a:rPr>
            </a:b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N" b="1">
                <a:solidFill>
                  <a:schemeClr val="dk1"/>
                </a:solidFill>
              </a:rPr>
              <a:t>Reinvested time improves patient care, efficiency, and clinical outcomes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g3d79af52e8e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d79af52e8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3d79af52e8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d79af52e8e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8" name="Google Shape;128;g3d79af52e8e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a1d2abb7b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a1d2abb7b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4863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a1d2abb7b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a1d2abb7b3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959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c5d7f5f75b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c5d7f5f75b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https://www.youtube.com/watch?v=bVCRcNlY1yw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2278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a1d2abb7b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a1d2abb7b3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9724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c5d7f5f75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c5d7f5f75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2958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a1d2abb7b3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a1d2abb7b3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8390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a133a50a39_0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3a133a50a39_0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0324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c5d7f5f75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3c5d7f5f75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0698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a1d2abb7b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a1d2abb7b3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5933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a133a50a39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a133a50a39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48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a1d2abb7b3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a1d2abb7b3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0035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8E73D-6AD7-66DA-BA41-2E77BA760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A4A27C-47A5-CD95-4FFF-B4EB31BA32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FC6C39-3BAA-A392-5A15-CCC5AA4F4A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rgbClr val="FF0000"/>
              </a:solidFill>
              <a:highlight>
                <a:srgbClr val="FFFF00"/>
              </a:highlight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E4184-4F79-AFC7-A499-74C190484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05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d79af52e8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g3d79af52e8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d79af52e8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g3d79af52e8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N"/>
              <a:t>Clinical Workflow Roadblocks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N"/>
              <a:t>Documentation: Clinical notes, Correct Coding, Physician letters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N"/>
              <a:t>Administration: Compliance, Policy, Parts Ordering, Changing Requirements, Audits, Denials, Communication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N"/>
              <a:t>Fabrication: Plaster Modifications, Lab Travel time, Fabrication expertise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IN"/>
              <a:t>Patient Care: Happy Patients and Clinical Outcomes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d79af52e8e_0_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5" name="Google Shape;85;g3d79af52e8e_0_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d79af52e8e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g3d79af52e8e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>
          <a:extLst>
            <a:ext uri="{FF2B5EF4-FFF2-40B4-BE49-F238E27FC236}">
              <a16:creationId xmlns:a16="http://schemas.microsoft.com/office/drawing/2014/main" id="{258935FB-2CB6-8527-0DEB-4776C1BEC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d79af52e8e_0_184:notes">
            <a:extLst>
              <a:ext uri="{FF2B5EF4-FFF2-40B4-BE49-F238E27FC236}">
                <a16:creationId xmlns:a16="http://schemas.microsoft.com/office/drawing/2014/main" id="{E76A2E51-26C1-9407-E497-691FE2E01F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g3d79af52e8e_0_184:notes">
            <a:extLst>
              <a:ext uri="{FF2B5EF4-FFF2-40B4-BE49-F238E27FC236}">
                <a16:creationId xmlns:a16="http://schemas.microsoft.com/office/drawing/2014/main" id="{7D399F21-E907-87BA-6D5B-B47B16B2FC7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01878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d79af52e8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1">
              <a:solidFill>
                <a:schemeClr val="dk1"/>
              </a:solidFill>
            </a:endParaRPr>
          </a:p>
        </p:txBody>
      </p:sp>
      <p:sp>
        <p:nvSpPr>
          <p:cNvPr id="107" name="Google Shape;107;g3d79af52e8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g3d79af52e8e_0_503"/>
          <p:cNvCxnSpPr/>
          <p:nvPr/>
        </p:nvCxnSpPr>
        <p:spPr>
          <a:xfrm>
            <a:off x="5704400" y="3668217"/>
            <a:ext cx="783300" cy="0"/>
          </a:xfrm>
          <a:prstGeom prst="straightConnector1">
            <a:avLst/>
          </a:prstGeom>
          <a:noFill/>
          <a:ln w="1016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g3d79af52e8e_0_503"/>
          <p:cNvSpPr txBox="1">
            <a:spLocks noGrp="1"/>
          </p:cNvSpPr>
          <p:nvPr>
            <p:ph type="ctrTitle"/>
          </p:nvPr>
        </p:nvSpPr>
        <p:spPr>
          <a:xfrm>
            <a:off x="415600" y="794633"/>
            <a:ext cx="11360700" cy="26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2" name="Google Shape;12;g3d79af52e8e_0_503"/>
          <p:cNvSpPr txBox="1">
            <a:spLocks noGrp="1"/>
          </p:cNvSpPr>
          <p:nvPr>
            <p:ph type="subTitle" idx="1"/>
          </p:nvPr>
        </p:nvSpPr>
        <p:spPr>
          <a:xfrm>
            <a:off x="415600" y="4221097"/>
            <a:ext cx="113607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13" name="Google Shape;13;g3d79af52e8e_0_50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3d79af52e8e_0_537"/>
          <p:cNvSpPr txBox="1">
            <a:spLocks noGrp="1"/>
          </p:cNvSpPr>
          <p:nvPr>
            <p:ph type="body" idx="1"/>
          </p:nvPr>
        </p:nvSpPr>
        <p:spPr>
          <a:xfrm>
            <a:off x="426000" y="5644967"/>
            <a:ext cx="79983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>
            <a:endParaRPr/>
          </a:p>
        </p:txBody>
      </p:sp>
      <p:sp>
        <p:nvSpPr>
          <p:cNvPr id="53" name="Google Shape;53;g3d79af52e8e_0_53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d79af52e8e_0_540"/>
          <p:cNvSpPr txBox="1">
            <a:spLocks noGrp="1"/>
          </p:cNvSpPr>
          <p:nvPr>
            <p:ph type="title" hasCustomPrompt="1"/>
          </p:nvPr>
        </p:nvSpPr>
        <p:spPr>
          <a:xfrm>
            <a:off x="415600" y="1557233"/>
            <a:ext cx="11360700" cy="26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700"/>
              <a:buNone/>
              <a:defRPr sz="147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g3d79af52e8e_0_540"/>
          <p:cNvSpPr txBox="1">
            <a:spLocks noGrp="1"/>
          </p:cNvSpPr>
          <p:nvPr>
            <p:ph type="body" idx="1"/>
          </p:nvPr>
        </p:nvSpPr>
        <p:spPr>
          <a:xfrm>
            <a:off x="415600" y="4299000"/>
            <a:ext cx="113607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7" name="Google Shape;57;g3d79af52e8e_0_54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0D7E43-6EC7-5DCC-4ECB-02D63E8D3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2B1498-AA2A-D9E6-8D02-48B53BF0B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284" y="314901"/>
            <a:ext cx="7792316" cy="18602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000" b="1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82CB04F-D352-3826-6791-8A985248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284" y="6356350"/>
            <a:ext cx="182793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8956ABC-B634-8A7A-91A3-FD32A46A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1062" y="6356350"/>
            <a:ext cx="7449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WhatisPOP?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C5ED4CB-7180-CA4A-4DE7-F89558C2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4490" y="6356350"/>
            <a:ext cx="182533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DBCC86-6F0D-3CA5-97CA-C1922A7056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71" b="1580"/>
          <a:stretch>
            <a:fillRect/>
          </a:stretch>
        </p:blipFill>
        <p:spPr>
          <a:xfrm>
            <a:off x="8496035" y="314901"/>
            <a:ext cx="3283792" cy="1860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2669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4202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0D7E43-6EC7-5DCC-4ECB-02D63E8D3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2B1498-AA2A-D9E6-8D02-48B53BF0B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284" y="314901"/>
            <a:ext cx="11342542" cy="21801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000" b="1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82CB04F-D352-3826-6791-8A985248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284" y="6356350"/>
            <a:ext cx="182793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8956ABC-B634-8A7A-91A3-FD32A46A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1062" y="6356350"/>
            <a:ext cx="7449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WhatisPOP?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C5ED4CB-7180-CA4A-4DE7-F89558C2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4490" y="6356350"/>
            <a:ext cx="182533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49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877EF-0619-73E4-943E-6EC353815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76" y="5430023"/>
            <a:ext cx="6733288" cy="11541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FEF97A-5270-E188-9925-E3584E038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476" y="3908501"/>
            <a:ext cx="6733288" cy="1154113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CFA0919A-5E53-7B2B-40B6-1C2417E718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" y="249024"/>
            <a:ext cx="4396115" cy="3292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549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877EF-0619-73E4-943E-6EC353815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76" y="5430023"/>
            <a:ext cx="6733288" cy="11541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FEF97A-5270-E188-9925-E3584E038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476" y="3908501"/>
            <a:ext cx="6733288" cy="1154113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logo for a company&#10;&#10;AI-generated content may be incorrect.">
            <a:extLst>
              <a:ext uri="{FF2B5EF4-FFF2-40B4-BE49-F238E27FC236}">
                <a16:creationId xmlns:a16="http://schemas.microsoft.com/office/drawing/2014/main" id="{7506E1DD-3D43-1FF6-F059-BBAF1986C2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" y="249024"/>
            <a:ext cx="4396115" cy="3292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2455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877EF-0619-73E4-943E-6EC353815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76" y="5430023"/>
            <a:ext cx="6733288" cy="11541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FEF97A-5270-E188-9925-E3584E038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476" y="3908501"/>
            <a:ext cx="6733288" cy="1154113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logo for a company&#10;&#10;AI-generated content may be incorrect.">
            <a:extLst>
              <a:ext uri="{FF2B5EF4-FFF2-40B4-BE49-F238E27FC236}">
                <a16:creationId xmlns:a16="http://schemas.microsoft.com/office/drawing/2014/main" id="{8BEF42C1-687A-86D4-8130-401B3EA549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" y="249024"/>
            <a:ext cx="4396115" cy="3292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5934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877EF-0619-73E4-943E-6EC353815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476" y="5430023"/>
            <a:ext cx="6733288" cy="1154113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FEF97A-5270-E188-9925-E3584E038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476" y="3908501"/>
            <a:ext cx="6733288" cy="1154113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A logo for a company&#10;&#10;AI-generated content may be incorrect.">
            <a:extLst>
              <a:ext uri="{FF2B5EF4-FFF2-40B4-BE49-F238E27FC236}">
                <a16:creationId xmlns:a16="http://schemas.microsoft.com/office/drawing/2014/main" id="{52F33CBC-90B9-F7D5-C8A2-F8FAC31470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257" y="249024"/>
            <a:ext cx="4396115" cy="32920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64686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877EF-0619-73E4-943E-6EC353815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white and blue rectangular object with a green border&#10;&#10;AI-generated content may be incorrect.">
            <a:extLst>
              <a:ext uri="{FF2B5EF4-FFF2-40B4-BE49-F238E27FC236}">
                <a16:creationId xmlns:a16="http://schemas.microsoft.com/office/drawing/2014/main" id="{47021D7B-EFDE-2588-E43B-C0F29C3B90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2192"/>
            <a:ext cx="9359901" cy="6870192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D8F4381F-F55D-7896-A4D6-31701BD70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476" y="372821"/>
            <a:ext cx="6733288" cy="785419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18622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3d79af52e8e_0_5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877EF-0619-73E4-943E-6EC353815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white and blue rectangular object with a green border&#10;&#10;AI-generated content may be incorrect.">
            <a:extLst>
              <a:ext uri="{FF2B5EF4-FFF2-40B4-BE49-F238E27FC236}">
                <a16:creationId xmlns:a16="http://schemas.microsoft.com/office/drawing/2014/main" id="{8B394B92-7A6B-92EA-9B89-92553ACBBD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2192"/>
            <a:ext cx="9359901" cy="6870192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FE09609-B3C3-177F-9562-2FCE68B369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476" y="372821"/>
            <a:ext cx="6733288" cy="785419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632258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877EF-0619-73E4-943E-6EC3538158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white and blue rectangular object with a green border&#10;&#10;AI-generated content may be incorrect.">
            <a:extLst>
              <a:ext uri="{FF2B5EF4-FFF2-40B4-BE49-F238E27FC236}">
                <a16:creationId xmlns:a16="http://schemas.microsoft.com/office/drawing/2014/main" id="{33672F96-2597-0F34-7905-E7A88A6910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2192"/>
            <a:ext cx="9359901" cy="6870192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39DAF811-4F9E-D8E0-5FA2-FC456C8E2E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476" y="372821"/>
            <a:ext cx="6733288" cy="785419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3388231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5877EF-0619-73E4-943E-6EC353815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white and blue rectangular object with a green border&#10;&#10;AI-generated content may be incorrect.">
            <a:extLst>
              <a:ext uri="{FF2B5EF4-FFF2-40B4-BE49-F238E27FC236}">
                <a16:creationId xmlns:a16="http://schemas.microsoft.com/office/drawing/2014/main" id="{4083A585-38EA-E94E-1ED6-4657349DC2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-12192"/>
            <a:ext cx="9359901" cy="6870192"/>
          </a:xfrm>
          <a:prstGeom prst="rect">
            <a:avLst/>
          </a:prstGeom>
          <a:effectLst>
            <a:outerShdw blurRad="50800" dist="381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D7992E26-73F8-A192-55E5-A5E0B172E2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5476" y="372821"/>
            <a:ext cx="6733288" cy="785419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4218368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53050F-07B3-6D6D-D846-D9E4559A9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284" y="314901"/>
            <a:ext cx="10182224" cy="73458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000" b="1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D92DB-E11E-D5AB-94A1-9A1C9A0AA01A}"/>
              </a:ext>
            </a:extLst>
          </p:cNvPr>
          <p:cNvSpPr/>
          <p:nvPr userDrawn="1"/>
        </p:nvSpPr>
        <p:spPr>
          <a:xfrm>
            <a:off x="0" y="1343835"/>
            <a:ext cx="12192000" cy="55141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1EBF9-6826-475B-8079-C1112899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284" y="6356350"/>
            <a:ext cx="182793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341D55"/>
                </a:solidFill>
              </a:defRPr>
            </a:lvl1pPr>
          </a:lstStyle>
          <a:p>
            <a:endParaRPr lang="en-US">
              <a:solidFill>
                <a:srgbClr val="341D55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726A3-DF54-47D2-8C3A-34FD43A19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1062" y="6356350"/>
            <a:ext cx="7449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341D55"/>
                </a:solidFill>
              </a:defRPr>
            </a:lvl1pPr>
          </a:lstStyle>
          <a:p>
            <a:r>
              <a:rPr lang="en-US"/>
              <a:t>WhatisPOP?</a:t>
            </a:r>
            <a:endParaRPr lang="en-US">
              <a:solidFill>
                <a:srgbClr val="341D55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25A-4493-4967-9146-841D0EF3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4490" y="6356350"/>
            <a:ext cx="182533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341D55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671EA-0B52-2AD4-20FA-31EE2A2903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71" b="1580"/>
          <a:stretch>
            <a:fillRect/>
          </a:stretch>
        </p:blipFill>
        <p:spPr>
          <a:xfrm>
            <a:off x="9389952" y="500117"/>
            <a:ext cx="2459112" cy="13930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532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0D7E43-6EC7-5DCC-4ECB-02D63E8D3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2B1498-AA2A-D9E6-8D02-48B53BF0B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285" y="314901"/>
            <a:ext cx="7646578" cy="18602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000" b="1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45F794-F11A-6D9F-B6AF-3CD88D69F9B3}"/>
              </a:ext>
            </a:extLst>
          </p:cNvPr>
          <p:cNvSpPr/>
          <p:nvPr userDrawn="1"/>
        </p:nvSpPr>
        <p:spPr>
          <a:xfrm>
            <a:off x="0" y="2527443"/>
            <a:ext cx="12192000" cy="43305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82CB04F-D352-3826-6791-8A985248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284" y="6356350"/>
            <a:ext cx="182793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341D55"/>
                </a:solidFill>
              </a:defRPr>
            </a:lvl1pPr>
          </a:lstStyle>
          <a:p>
            <a:endParaRPr lang="en-US">
              <a:solidFill>
                <a:srgbClr val="341D55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8956ABC-B634-8A7A-91A3-FD32A46A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1062" y="6356350"/>
            <a:ext cx="7449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341D55"/>
                </a:solidFill>
              </a:defRPr>
            </a:lvl1pPr>
          </a:lstStyle>
          <a:p>
            <a:r>
              <a:rPr lang="en-US"/>
              <a:t>WhatisPOP?</a:t>
            </a:r>
            <a:endParaRPr lang="en-US">
              <a:solidFill>
                <a:srgbClr val="341D55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C5ED4CB-7180-CA4A-4DE7-F89558C2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4490" y="6356350"/>
            <a:ext cx="182533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341D55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5E12FF-9047-734C-35A4-FEB9748810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71" b="1580"/>
          <a:stretch>
            <a:fillRect/>
          </a:stretch>
        </p:blipFill>
        <p:spPr>
          <a:xfrm>
            <a:off x="8496035" y="314901"/>
            <a:ext cx="3283792" cy="1860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6749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0D7E43-6EC7-5DCC-4ECB-02D63E8D3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2B1498-AA2A-D9E6-8D02-48B53BF0B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284" y="314901"/>
            <a:ext cx="7792316" cy="18602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000" b="1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82CB04F-D352-3826-6791-8A985248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284" y="6356350"/>
            <a:ext cx="182793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8956ABC-B634-8A7A-91A3-FD32A46A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1062" y="6356350"/>
            <a:ext cx="7449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WhatisPOP?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C5ED4CB-7180-CA4A-4DE7-F89558C2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4490" y="6356350"/>
            <a:ext cx="182533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DBCC86-6F0D-3CA5-97CA-C1922A7056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371" b="1580"/>
          <a:stretch>
            <a:fillRect/>
          </a:stretch>
        </p:blipFill>
        <p:spPr>
          <a:xfrm>
            <a:off x="8496035" y="314901"/>
            <a:ext cx="3283792" cy="1860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53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0D7E43-6EC7-5DCC-4ECB-02D63E8D3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2B1498-AA2A-D9E6-8D02-48B53BF0B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284" y="314901"/>
            <a:ext cx="11342542" cy="218010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4000" b="1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82CB04F-D352-3826-6791-8A9852486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7284" y="6356350"/>
            <a:ext cx="182793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8956ABC-B634-8A7A-91A3-FD32A46A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1062" y="6356350"/>
            <a:ext cx="7449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WhatisPOP?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C5ED4CB-7180-CA4A-4DE7-F89558C2D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54490" y="6356350"/>
            <a:ext cx="182533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94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3409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9457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d79af52e8e_0_5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3d79af52e8e_0_5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3d79af52e8e_0_5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g3d79af52e8e_0_5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g3d79af52e8e_0_5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3d79af52e8e_0_508"/>
          <p:cNvSpPr txBox="1">
            <a:spLocks noGrp="1"/>
          </p:cNvSpPr>
          <p:nvPr>
            <p:ph type="title"/>
          </p:nvPr>
        </p:nvSpPr>
        <p:spPr>
          <a:xfrm>
            <a:off x="415600" y="3307400"/>
            <a:ext cx="10819200" cy="32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100"/>
              <a:buNone/>
              <a:defRPr sz="9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g3d79af52e8e_0_50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3d79af52e8e_0_5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3d79af52e8e_0_5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2" name="Google Shape;32;g3d79af52e8e_0_5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3" name="Google Shape;33;g3d79af52e8e_0_5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d79af52e8e_0_5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3d79af52e8e_0_5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3d79af52e8e_0_523"/>
          <p:cNvSpPr txBox="1">
            <a:spLocks noGrp="1"/>
          </p:cNvSpPr>
          <p:nvPr>
            <p:ph type="title"/>
          </p:nvPr>
        </p:nvSpPr>
        <p:spPr>
          <a:xfrm>
            <a:off x="415600" y="8424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9" name="Google Shape;39;g3d79af52e8e_0_523"/>
          <p:cNvSpPr txBox="1">
            <a:spLocks noGrp="1"/>
          </p:cNvSpPr>
          <p:nvPr>
            <p:ph type="body" idx="1"/>
          </p:nvPr>
        </p:nvSpPr>
        <p:spPr>
          <a:xfrm>
            <a:off x="415600" y="1987833"/>
            <a:ext cx="3744000" cy="41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0" name="Google Shape;40;g3d79af52e8e_0_5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d79af52e8e_0_527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7578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4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g3d79af52e8e_0_5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d79af52e8e_0_530"/>
          <p:cNvSpPr/>
          <p:nvPr/>
        </p:nvSpPr>
        <p:spPr>
          <a:xfrm>
            <a:off x="6096000" y="133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" name="Google Shape;46;g3d79af52e8e_0_530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g3d79af52e8e_0_530"/>
          <p:cNvSpPr txBox="1">
            <a:spLocks noGrp="1"/>
          </p:cNvSpPr>
          <p:nvPr>
            <p:ph type="title"/>
          </p:nvPr>
        </p:nvSpPr>
        <p:spPr>
          <a:xfrm>
            <a:off x="354000" y="1834132"/>
            <a:ext cx="5393700" cy="20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48" name="Google Shape;48;g3d79af52e8e_0_530"/>
          <p:cNvSpPr txBox="1">
            <a:spLocks noGrp="1"/>
          </p:cNvSpPr>
          <p:nvPr>
            <p:ph type="subTitle" idx="1"/>
          </p:nvPr>
        </p:nvSpPr>
        <p:spPr>
          <a:xfrm>
            <a:off x="354000" y="3974834"/>
            <a:ext cx="53937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" name="Google Shape;49;g3d79af52e8e_0_53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g3d79af52e8e_0_5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ame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d79af52e8e_0_49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Alfa Slab One"/>
              <a:buNone/>
              <a:defRPr sz="4000" b="0" i="0" u="none" strike="noStrike" cap="none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7" name="Google Shape;7;g3d79af52e8e_0_49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Proxima Nova"/>
              <a:buChar char="●"/>
              <a:defRPr sz="24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  <a:defRPr sz="19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■"/>
              <a:defRPr sz="19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●"/>
              <a:defRPr sz="19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  <a:defRPr sz="19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■"/>
              <a:defRPr sz="19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marR="0" lvl="6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●"/>
              <a:defRPr sz="19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marR="0" lvl="7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○"/>
              <a:defRPr sz="19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marR="0" lvl="8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Proxima Nova"/>
              <a:buChar char="■"/>
              <a:defRPr sz="19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g3d79af52e8e_0_49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84" y="365125"/>
            <a:ext cx="113425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284" y="1825625"/>
            <a:ext cx="113425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8849E8F-E938-1B1D-4EB7-05175A106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7284" y="6356350"/>
            <a:ext cx="1827934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D9842A-7995-2D25-83E5-5731928D9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91062" y="6356350"/>
            <a:ext cx="7449128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WhatisPOP?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2A8A13F-AD3C-C46A-D2A5-F4308B4B1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54490" y="6356350"/>
            <a:ext cx="1825336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JamesonRoth\Message%20Partners%20Dropbox\Current%20Clients\Client%20Finals\Am%20Board%20for%20Cert%20in%20POP\POP%20Month\2026\POP%20Talks\Talk%20%232%20-%20Mobilizing%20AI%20for%20POP\PPT\FULL%20PPT%20FILES%20WITH%20VIDEO%20LINKS--DO%20NOT%20EDIT%20FOLDER\Slide%208%20%20video%20AK%20EVAL%20demo.mp4" TargetMode="External"/><Relationship Id="rId1" Type="http://schemas.microsoft.com/office/2007/relationships/media" Target="file:///C:\Users\JamesonRoth\Message%20Partners%20Dropbox\Current%20Clients\Client%20Finals\Am%20Board%20for%20Cert%20in%20POP\POP%20Month\2026\POP%20Talks\Talk%20%232%20-%20Mobilizing%20AI%20for%20POP\PPT\FULL%20PPT%20FILES%20WITH%20VIDEO%20LINKS--DO%20NOT%20EDIT%20FOLDER\Slide%208%20%20video%20AK%20EVAL%20demo.mp4" TargetMode="External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bVCRcNlY1yw?feature=oembed" TargetMode="Externa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JamesonRoth\Message%20Partners%20Dropbox\Current%20Clients\Client%20Finals\Am%20Board%20for%20Cert%20in%20POP\POP%20Month\2026\POP%20Talks\Talk%20%232%20-%20Mobilizing%20AI%20for%20POP\PPT\FULL%20PPT%20FILES%20WITH%20VIDEO%20LINKS--DO%20NOT%20EDIT%20FOLDER\Exer%20Demo%20(2)%20.mov" TargetMode="External"/><Relationship Id="rId1" Type="http://schemas.microsoft.com/office/2007/relationships/media" Target="file:///C:\Users\JamesonRoth\Message%20Partners%20Dropbox\Current%20Clients\Client%20Finals\Am%20Board%20for%20Cert%20in%20POP\POP%20Month\2026\POP%20Talks\Talk%20%232%20-%20Mobilizing%20AI%20for%20POP\PPT\FULL%20PPT%20FILES%20WITH%20VIDEO%20LINKS--DO%20NOT%20EDIT%20FOLDER\Exer%20Demo%20(2)%20.mov" TargetMode="Externa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JamesonRoth\Message%20Partners%20Dropbox\Current%20Clients\Client%20Finals\Am%20Board%20for%20Cert%20in%20POP\POP%20Month\2026\POP%20Talks\Talk%20%232%20-%20Mobilizing%20AI%20for%20POP\PPT\FULL%20PPT%20FILES%20WITH%20VIDEO%20LINKS--DO%20NOT%20EDIT%20FOLDER\LEO%20Demo.mov" TargetMode="External"/><Relationship Id="rId1" Type="http://schemas.microsoft.com/office/2007/relationships/media" Target="file:///C:\Users\JamesonRoth\Message%20Partners%20Dropbox\Current%20Clients\Client%20Finals\Am%20Board%20for%20Cert%20in%20POP\POP%20Month\2026\POP%20Talks\Talk%20%232%20-%20Mobilizing%20AI%20for%20POP\PPT\FULL%20PPT%20FILES%20WITH%20VIDEO%20LINKS--DO%20NOT%20EDIT%20FOLDER\LEO%20Demo.mov" TargetMode="Externa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54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JamesonRoth\Message%20Partners%20Dropbox\Current%20Clients\Client%20Finals\Am%20Board%20for%20Cert%20in%20POP\POP%20Month\2026\POP%20Talks\Talk%20%232%20-%20Mobilizing%20AI%20for%20POP\PPT\FULL%20PPT%20FILES%20WITH%20VIDEO%20LINKS--DO%20NOT%20EDIT%20FOLDER\slide%205%20left%20video%20-%20orten%20demo%20bk%20.mp4" TargetMode="External"/><Relationship Id="rId1" Type="http://schemas.microsoft.com/office/2007/relationships/media" Target="file:///C:\Users\JamesonRoth\Message%20Partners%20Dropbox\Current%20Clients\Client%20Finals\Am%20Board%20for%20Cert%20in%20POP\POP%20Month\2026\POP%20Talks\Talk%20%232%20-%20Mobilizing%20AI%20for%20POP\PPT\FULL%20PPT%20FILES%20WITH%20VIDEO%20LINKS--DO%20NOT%20EDIT%20FOLDER\slide%205%20left%20video%20-%20orten%20demo%20bk%20.mp4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JamesonRoth\Message%20Partners%20Dropbox\Current%20Clients\Client%20Finals\Am%20Board%20for%20Cert%20in%20POP\POP%20Month\2026\POP%20Talks\Talk%20%232%20-%20Mobilizing%20AI%20for%20POP\PPT\FULL%20PPT%20FILES%20WITH%20VIDEO%20LINKS--DO%20NOT%20EDIT%20FOLDER\Slide%205%20right%20video%20-%20Printing%20time%20lapse.mp4" TargetMode="External"/><Relationship Id="rId1" Type="http://schemas.microsoft.com/office/2007/relationships/media" Target="file:///C:\Users\JamesonRoth\Message%20Partners%20Dropbox\Current%20Clients\Client%20Finals\Am%20Board%20for%20Cert%20in%20POP\POP%20Month\2026\POP%20Talks\Talk%20%232%20-%20Mobilizing%20AI%20for%20POP\PPT\FULL%20PPT%20FILES%20WITH%20VIDEO%20LINKS--DO%20NOT%20EDIT%20FOLDER\Slide%205%20right%20video%20-%20Printing%20time%20lapse.mp4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3A5F4-AF0F-0B0A-8785-BAA437411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0C47FB8-EC5E-D677-463F-5C65F6292640}"/>
              </a:ext>
            </a:extLst>
          </p:cNvPr>
          <p:cNvSpPr txBox="1">
            <a:spLocks/>
          </p:cNvSpPr>
          <p:nvPr/>
        </p:nvSpPr>
        <p:spPr>
          <a:xfrm>
            <a:off x="4038579" y="4997036"/>
            <a:ext cx="4084107" cy="4295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BBD655"/>
                </a:solidFill>
              </a:rPr>
              <a:t>Tony Gutierrez, MS, CP/LP</a:t>
            </a:r>
            <a:endParaRPr lang="en-US" sz="2000" b="0" dirty="0">
              <a:solidFill>
                <a:srgbClr val="BBD655"/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98626D1-307B-94E9-47B7-BB62C8E659E2}"/>
              </a:ext>
            </a:extLst>
          </p:cNvPr>
          <p:cNvSpPr txBox="1">
            <a:spLocks/>
          </p:cNvSpPr>
          <p:nvPr/>
        </p:nvSpPr>
        <p:spPr>
          <a:xfrm>
            <a:off x="4398380" y="5443157"/>
            <a:ext cx="3466359" cy="11116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Director of Clinical Advancement and Innovation</a:t>
            </a:r>
            <a:r>
              <a:rPr lang="en-US" sz="1800" b="0" i="1" dirty="0"/>
              <a:t> </a:t>
            </a:r>
            <a:br>
              <a:rPr lang="en-US" sz="1400" b="0" i="1" dirty="0"/>
            </a:br>
            <a:r>
              <a:rPr lang="en-US" sz="1400" b="0" i="1" dirty="0"/>
              <a:t>Bionic Prosthetics &amp; Orthotics Group</a:t>
            </a:r>
            <a:endParaRPr lang="en-US" sz="18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D5CB9D-FE1C-7968-93B4-EEC8D852A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284" y="0"/>
            <a:ext cx="7792316" cy="2511847"/>
          </a:xfrm>
        </p:spPr>
        <p:txBody>
          <a:bodyPr anchor="ctr">
            <a:normAutofit/>
          </a:bodyPr>
          <a:lstStyle/>
          <a:p>
            <a:r>
              <a:rPr lang="en-US" sz="11500" dirty="0"/>
              <a:t>Speakers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BB86747-17DB-1F7A-F8CB-E5A5449F5C12}"/>
              </a:ext>
            </a:extLst>
          </p:cNvPr>
          <p:cNvSpPr txBox="1">
            <a:spLocks/>
          </p:cNvSpPr>
          <p:nvPr/>
        </p:nvSpPr>
        <p:spPr>
          <a:xfrm>
            <a:off x="8122686" y="5016939"/>
            <a:ext cx="3811945" cy="42953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BBD655"/>
                </a:solidFill>
              </a:rPr>
              <a:t>Katie Janiszewski, MSOP, CPO</a:t>
            </a:r>
            <a:endParaRPr lang="en-US" sz="1200" b="0" dirty="0">
              <a:solidFill>
                <a:srgbClr val="BBD655"/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DB31E06D-6317-3A45-F637-CCD28C6FB4AB}"/>
              </a:ext>
            </a:extLst>
          </p:cNvPr>
          <p:cNvSpPr txBox="1">
            <a:spLocks/>
          </p:cNvSpPr>
          <p:nvPr/>
        </p:nvSpPr>
        <p:spPr>
          <a:xfrm>
            <a:off x="8122797" y="5424960"/>
            <a:ext cx="3855507" cy="14330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Client Lead</a:t>
            </a:r>
            <a:br>
              <a:rPr lang="en-US" sz="1400" b="0" i="1" dirty="0"/>
            </a:br>
            <a:r>
              <a:rPr lang="en-US" sz="1400" b="0" i="1" dirty="0"/>
              <a:t>Spectrum Orthotics &amp; Prosthetics</a:t>
            </a:r>
            <a:br>
              <a:rPr lang="en-US" sz="1400" b="0" i="1" dirty="0"/>
            </a:br>
            <a:br>
              <a:rPr lang="en-US" sz="1400" b="0" i="1" dirty="0"/>
            </a:br>
            <a:r>
              <a:rPr lang="en-US" sz="1800" dirty="0"/>
              <a:t>Co-Founder</a:t>
            </a:r>
            <a:br>
              <a:rPr lang="en-US" sz="1400" b="0" i="1" dirty="0"/>
            </a:br>
            <a:r>
              <a:rPr lang="en-US" sz="1400" b="0" i="1" dirty="0"/>
              <a:t>Align Medical Media</a:t>
            </a:r>
            <a:endParaRPr lang="en-US" sz="1400" dirty="0"/>
          </a:p>
          <a:p>
            <a:pPr algn="ctr"/>
            <a:endParaRPr lang="en-US" sz="1400" b="0" i="1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6061DEB9-3AF5-5239-A845-3DF363D611C7}"/>
              </a:ext>
            </a:extLst>
          </p:cNvPr>
          <p:cNvSpPr txBox="1">
            <a:spLocks/>
          </p:cNvSpPr>
          <p:nvPr/>
        </p:nvSpPr>
        <p:spPr>
          <a:xfrm>
            <a:off x="548070" y="4997889"/>
            <a:ext cx="3198282" cy="4485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BBD655"/>
                </a:solidFill>
              </a:rPr>
              <a:t>Molly McCoy, L/CPO</a:t>
            </a:r>
            <a:endParaRPr lang="en-US" sz="2000" b="0" dirty="0">
              <a:solidFill>
                <a:srgbClr val="BBD655"/>
              </a:solidFill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90CC5728-E872-E85E-CCD6-A60A654A6EF5}"/>
              </a:ext>
            </a:extLst>
          </p:cNvPr>
          <p:cNvSpPr txBox="1">
            <a:spLocks/>
          </p:cNvSpPr>
          <p:nvPr/>
        </p:nvSpPr>
        <p:spPr>
          <a:xfrm>
            <a:off x="231221" y="5444010"/>
            <a:ext cx="4079631" cy="11116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Director, Clinical &amp; Scientific Affairs</a:t>
            </a:r>
            <a:br>
              <a:rPr lang="en-US" sz="1800" dirty="0"/>
            </a:br>
            <a:r>
              <a:rPr lang="en-US" sz="1400" b="0" i="1" dirty="0"/>
              <a:t>Hanger Clinic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659B4E1-3AE5-2694-D339-0C4B56790A02}"/>
              </a:ext>
            </a:extLst>
          </p:cNvPr>
          <p:cNvSpPr/>
          <p:nvPr/>
        </p:nvSpPr>
        <p:spPr>
          <a:xfrm>
            <a:off x="9073320" y="2834960"/>
            <a:ext cx="1983036" cy="1983036"/>
          </a:xfrm>
          <a:prstGeom prst="ellipse">
            <a:avLst/>
          </a:prstGeom>
          <a:blipFill>
            <a:blip r:embed="rId3"/>
            <a:stretch>
              <a:fillRect l="-42222" t="-23776" r="-51444" b="-6989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7926734-DF60-3097-EDF7-7A8CB4AEA5D2}"/>
              </a:ext>
            </a:extLst>
          </p:cNvPr>
          <p:cNvSpPr/>
          <p:nvPr/>
        </p:nvSpPr>
        <p:spPr>
          <a:xfrm>
            <a:off x="5160552" y="2837992"/>
            <a:ext cx="1983036" cy="1920240"/>
          </a:xfrm>
          <a:prstGeom prst="ellipse">
            <a:avLst/>
          </a:prstGeom>
          <a:blipFill>
            <a:blip r:embed="rId4"/>
            <a:stretch>
              <a:fillRect l="-9946" t="-2381" r="-721" b="-1190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CE7ED5A-5D5D-9C9A-8D86-CAA2B1911061}"/>
              </a:ext>
            </a:extLst>
          </p:cNvPr>
          <p:cNvSpPr/>
          <p:nvPr/>
        </p:nvSpPr>
        <p:spPr>
          <a:xfrm>
            <a:off x="1279518" y="2833289"/>
            <a:ext cx="2011680" cy="1983036"/>
          </a:xfrm>
          <a:prstGeom prst="ellipse">
            <a:avLst/>
          </a:prstGeom>
          <a:blipFill>
            <a:blip r:embed="rId5"/>
            <a:stretch>
              <a:fillRect t="-3028" b="-3028"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62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d79af52e8e_0_416"/>
          <p:cNvSpPr txBox="1">
            <a:spLocks noGrp="1"/>
          </p:cNvSpPr>
          <p:nvPr>
            <p:ph type="title"/>
          </p:nvPr>
        </p:nvSpPr>
        <p:spPr>
          <a:xfrm>
            <a:off x="694944" y="387796"/>
            <a:ext cx="10390632" cy="83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sz="4800" b="1" dirty="0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  <a:t>Our Solution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lgerian"/>
              <a:buNone/>
            </a:pPr>
            <a:endParaRPr sz="4800" b="1"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16" name="Google Shape;116;g3d79af52e8e_0_4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endParaRPr sz="2400"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18" name="Google Shape;118;g3d79af52e8e_0_416"/>
          <p:cNvSpPr txBox="1"/>
          <p:nvPr/>
        </p:nvSpPr>
        <p:spPr>
          <a:xfrm>
            <a:off x="9231541" y="1328499"/>
            <a:ext cx="2960459" cy="44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developed a smart information collection platform that utilizes AI to generate a framework of complex prosthetic medical documentation to support reimbursement of services. 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Practitioner administration time dropped ~50% per case, which we reinvested into patient care and outcomes driving our practice.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Slide 8  video AK EVAL demo">
            <a:hlinkClick r:id="" action="ppaction://media"/>
            <a:extLst>
              <a:ext uri="{FF2B5EF4-FFF2-40B4-BE49-F238E27FC236}">
                <a16:creationId xmlns:a16="http://schemas.microsoft.com/office/drawing/2014/main" id="{53986B48-6E81-6A69-B669-154385835A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2" y="1033325"/>
            <a:ext cx="8885369" cy="4998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g3d79af52e8e_0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33775" y="4156800"/>
            <a:ext cx="2020025" cy="202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3d79af52e8e_0_15" title="os webp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800" y="492375"/>
            <a:ext cx="6797326" cy="309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3d79af52e8e_0_15"/>
          <p:cNvSpPr txBox="1"/>
          <p:nvPr/>
        </p:nvSpPr>
        <p:spPr>
          <a:xfrm>
            <a:off x="518800" y="3687225"/>
            <a:ext cx="65964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IN" sz="2400" b="1" i="0" u="none" strike="noStrike" cap="none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/>
              </a:rPr>
              <a:t>Documentation support</a:t>
            </a:r>
            <a:endParaRPr sz="2400" b="1" i="0" u="none" strike="noStrike" cap="none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IN" sz="2400" b="1" i="0" u="none" strike="noStrike" cap="none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/>
              </a:rPr>
              <a:t>Fabrication </a:t>
            </a:r>
            <a:r>
              <a:rPr lang="en-IN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/>
              </a:rPr>
              <a:t>i</a:t>
            </a:r>
            <a:r>
              <a:rPr lang="en-IN" sz="2400" b="1" i="0" u="none" strike="noStrike" cap="none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/>
              </a:rPr>
              <a:t>ntegration</a:t>
            </a:r>
            <a:endParaRPr sz="2400" b="1" i="0" u="none" strike="noStrike" cap="none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IN" sz="2400" b="1" i="0" u="none" strike="noStrike" cap="none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/>
              </a:rPr>
              <a:t>Component / Device selection and purchasing</a:t>
            </a:r>
            <a:endParaRPr sz="2400" b="1" i="0" u="none" strike="noStrike" cap="none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IN" sz="2400" b="1" i="0" u="none" strike="noStrike" cap="none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/>
              </a:rPr>
              <a:t>Authorization / Denial support</a:t>
            </a:r>
            <a:endParaRPr sz="2400" b="1" i="0" u="none" strike="noStrike" cap="none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</a:pPr>
            <a:r>
              <a:rPr lang="en-IN" sz="2400" b="1" i="0" u="none" strike="noStrike" cap="none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Proxima Nova"/>
              </a:rPr>
              <a:t>RCM support </a:t>
            </a:r>
            <a:endParaRPr sz="2400" b="1" i="0" u="none" strike="noStrike" cap="none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d79af52e8e_0_557"/>
          <p:cNvSpPr txBox="1">
            <a:spLocks noGrp="1"/>
          </p:cNvSpPr>
          <p:nvPr>
            <p:ph type="ctrTitle"/>
          </p:nvPr>
        </p:nvSpPr>
        <p:spPr>
          <a:xfrm>
            <a:off x="341475" y="8"/>
            <a:ext cx="11360700" cy="26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IN" b="1" dirty="0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  <a:t>Thank You</a:t>
            </a:r>
            <a:endParaRPr b="1" dirty="0">
              <a:solidFill>
                <a:srgbClr val="362A8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31" name="Google Shape;131;g3d79af52e8e_0_5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475" y="3602065"/>
            <a:ext cx="4206049" cy="315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d79af52e8e_0_5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2675" y="4064390"/>
            <a:ext cx="5049500" cy="22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5" title="Gemini_Generated_Image_th5e26th5e26th5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7367" y="0"/>
            <a:ext cx="12229365" cy="7294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2112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endParaRPr/>
          </a:p>
        </p:txBody>
      </p:sp>
      <p:pic>
        <p:nvPicPr>
          <p:cNvPr id="111" name="Google Shape;11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59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Meet Magic Studio | Let the power of AI supercharge your work">
            <a:hlinkClick r:id="" action="ppaction://media"/>
            <a:extLst>
              <a:ext uri="{FF2B5EF4-FFF2-40B4-BE49-F238E27FC236}">
                <a16:creationId xmlns:a16="http://schemas.microsoft.com/office/drawing/2014/main" id="{F7EC4FA1-F2CA-E5F8-CBC8-C2FB304E9A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54736" y="265740"/>
            <a:ext cx="11082528" cy="632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9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8" title="ChatGPT Image Nov 9, 2025, 03_43_2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0200" y="291367"/>
            <a:ext cx="6451600" cy="645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016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er Demo (2) ">
            <a:hlinkClick r:id="" action="ppaction://media"/>
            <a:extLst>
              <a:ext uri="{FF2B5EF4-FFF2-40B4-BE49-F238E27FC236}">
                <a16:creationId xmlns:a16="http://schemas.microsoft.com/office/drawing/2014/main" id="{4E0A830A-B439-EBBC-5DA7-53C1CD153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0779"/>
            <a:ext cx="12192000" cy="682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9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440" y="1365250"/>
            <a:ext cx="2827713" cy="1472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915" y="2620646"/>
            <a:ext cx="3098760" cy="162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01" y="4337368"/>
            <a:ext cx="3250588" cy="1155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30" title="Screenshot 2025-11-09 at 4.40.41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51634" y="1037002"/>
            <a:ext cx="8187965" cy="46056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393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/>
          <p:nvPr/>
        </p:nvSpPr>
        <p:spPr>
          <a:xfrm>
            <a:off x="406400" y="40640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r>
              <a:rPr kumimoji="0" lang="en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0" name="Google Shape;14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0268" y="1242334"/>
            <a:ext cx="6451601" cy="645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1"/>
          <p:cNvPicPr preferRelativeResize="0"/>
          <p:nvPr/>
        </p:nvPicPr>
        <p:blipFill rotWithShape="1">
          <a:blip r:embed="rId4">
            <a:alphaModFix/>
          </a:blip>
          <a:srcRect l="27076"/>
          <a:stretch/>
        </p:blipFill>
        <p:spPr>
          <a:xfrm>
            <a:off x="322301" y="2402618"/>
            <a:ext cx="6633201" cy="3550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1"/>
          <p:cNvPicPr preferRelativeResize="0"/>
          <p:nvPr/>
        </p:nvPicPr>
        <p:blipFill rotWithShape="1">
          <a:blip r:embed="rId4">
            <a:alphaModFix/>
          </a:blip>
          <a:srcRect t="7258" r="73054" b="14945"/>
          <a:stretch/>
        </p:blipFill>
        <p:spPr>
          <a:xfrm>
            <a:off x="2413434" y="406397"/>
            <a:ext cx="2450933" cy="2762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01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>
            <a:spLocks noGrp="1"/>
          </p:cNvSpPr>
          <p:nvPr>
            <p:ph type="ctrTitle"/>
          </p:nvPr>
        </p:nvSpPr>
        <p:spPr>
          <a:xfrm>
            <a:off x="415600" y="794633"/>
            <a:ext cx="11360700" cy="26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Calibri"/>
              <a:buNone/>
            </a:pPr>
            <a:r>
              <a:rPr lang="en-IN" b="1" dirty="0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  <a:t>Integrating AI into</a:t>
            </a:r>
            <a:endParaRPr b="1" dirty="0">
              <a:solidFill>
                <a:srgbClr val="362A8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Calibri"/>
              <a:buNone/>
            </a:pPr>
            <a:r>
              <a:rPr lang="en-IN" b="1" dirty="0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  <a:t>Prosthetic and Orthotic </a:t>
            </a:r>
            <a:br>
              <a:rPr lang="en-IN" b="1" dirty="0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</a:br>
            <a:r>
              <a:rPr lang="en-IN" b="1" dirty="0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  <a:t>Workflows</a:t>
            </a:r>
            <a:endParaRPr b="1" dirty="0">
              <a:solidFill>
                <a:srgbClr val="362A8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3" name="Google Shape;63;p1"/>
          <p:cNvSpPr txBox="1">
            <a:spLocks noGrp="1"/>
          </p:cNvSpPr>
          <p:nvPr>
            <p:ph type="subTitle" idx="1"/>
          </p:nvPr>
        </p:nvSpPr>
        <p:spPr>
          <a:xfrm>
            <a:off x="415600" y="4221097"/>
            <a:ext cx="11360700" cy="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IN" sz="18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Tony Gutierrez, CP/LP</a:t>
            </a:r>
            <a:endParaRPr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IN" sz="18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Director of Clinical Advancement and Innovation</a:t>
            </a:r>
            <a:endParaRPr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IN" sz="18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Bionic Prosthetics and Orthotics</a:t>
            </a:r>
            <a:endParaRPr sz="18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/>
          </a:p>
        </p:txBody>
      </p:sp>
      <p:pic>
        <p:nvPicPr>
          <p:cNvPr id="64" name="Google Shape;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707552"/>
            <a:ext cx="4206049" cy="3150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O Demo">
            <a:hlinkClick r:id="" action="ppaction://media"/>
            <a:extLst>
              <a:ext uri="{FF2B5EF4-FFF2-40B4-BE49-F238E27FC236}">
                <a16:creationId xmlns:a16="http://schemas.microsoft.com/office/drawing/2014/main" id="{FBA386FA-0B2E-2D70-C4BE-F853E64114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554767" cy="669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6751" y="3456335"/>
            <a:ext cx="3310273" cy="340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6411" y="-27335"/>
            <a:ext cx="3176503" cy="345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2" title="universal_upscale_0_d5711026-5b28-449e-b121-4ff285ad016b_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07466" y="3456335"/>
            <a:ext cx="3384534" cy="340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2" title="Gemini_Generated_Image_nfxc61nfxc61nfxc.png"/>
          <p:cNvPicPr preferRelativeResize="0"/>
          <p:nvPr/>
        </p:nvPicPr>
        <p:blipFill rotWithShape="1">
          <a:blip r:embed="rId6">
            <a:alphaModFix/>
          </a:blip>
          <a:srcRect l="7896" r="10531"/>
          <a:stretch/>
        </p:blipFill>
        <p:spPr>
          <a:xfrm>
            <a:off x="0" y="0"/>
            <a:ext cx="2582231" cy="557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2" title="universal_upscale_0_ea978ffa-2507-4863-a920-9d619354bb8a_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520" y="5577840"/>
            <a:ext cx="2582231" cy="2028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655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3" title="ChatGPT Image Nov 9, 2025, 03_43_24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885" y="76885"/>
            <a:ext cx="6704233" cy="6704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2085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4654" y="3730265"/>
            <a:ext cx="3496529" cy="130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4"/>
          <p:cNvPicPr preferRelativeResize="0"/>
          <p:nvPr/>
        </p:nvPicPr>
        <p:blipFill rotWithShape="1">
          <a:blip r:embed="rId4">
            <a:alphaModFix/>
          </a:blip>
          <a:srcRect l="27400" t="32915" r="27400" b="34071"/>
          <a:stretch/>
        </p:blipFill>
        <p:spPr>
          <a:xfrm>
            <a:off x="757989" y="1958873"/>
            <a:ext cx="3849831" cy="1581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2867" y="5377955"/>
            <a:ext cx="4200099" cy="902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168" y="653635"/>
            <a:ext cx="4439513" cy="1305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4"/>
          <p:cNvPicPr preferRelativeResize="0"/>
          <p:nvPr/>
        </p:nvPicPr>
        <p:blipFill rotWithShape="1">
          <a:blip r:embed="rId7">
            <a:alphaModFix/>
          </a:blip>
          <a:srcRect l="11715" r="5021"/>
          <a:stretch/>
        </p:blipFill>
        <p:spPr>
          <a:xfrm>
            <a:off x="6197600" y="526834"/>
            <a:ext cx="5572765" cy="5647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582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3609" y="350967"/>
            <a:ext cx="2907200" cy="93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646" y="1688279"/>
            <a:ext cx="4554247" cy="133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710" y="4580232"/>
            <a:ext cx="4827093" cy="2394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8625" y="4801817"/>
            <a:ext cx="3482167" cy="183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47613" y="12"/>
            <a:ext cx="3814633" cy="1987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89337" y="1429397"/>
            <a:ext cx="3531184" cy="185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2829" y="3385678"/>
            <a:ext cx="3704200" cy="131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5"/>
          <p:cNvPicPr preferRelativeResize="0"/>
          <p:nvPr/>
        </p:nvPicPr>
        <p:blipFill rotWithShape="1">
          <a:blip r:embed="rId10">
            <a:alphaModFix/>
          </a:blip>
          <a:srcRect l="27400" t="32915" r="27400" b="34071"/>
          <a:stretch/>
        </p:blipFill>
        <p:spPr>
          <a:xfrm>
            <a:off x="653618" y="3131834"/>
            <a:ext cx="4440135" cy="182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06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78840-69BA-606B-1434-B621687C0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DEF30D-F7E1-8DA5-5490-5094193A8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259" y="3285855"/>
            <a:ext cx="5099918" cy="19160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ts val="6680"/>
              </a:lnSpc>
              <a:buNone/>
            </a:pPr>
            <a:r>
              <a:rPr lang="en-US" sz="7200" b="1" dirty="0">
                <a:solidFill>
                  <a:srgbClr val="FFFFFF"/>
                </a:solidFill>
              </a:rPr>
              <a:t>Thank You for Joining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695FA4-67C9-A78B-5AD2-8EB0A7248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4192" y="603502"/>
            <a:ext cx="6837808" cy="512086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BE467B6-1384-1BB9-FDFA-68CB679EBC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2933" y="455165"/>
            <a:ext cx="2308240" cy="23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52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d79af52e8e_0_433"/>
          <p:cNvSpPr txBox="1"/>
          <p:nvPr/>
        </p:nvSpPr>
        <p:spPr>
          <a:xfrm>
            <a:off x="474775" y="1310100"/>
            <a:ext cx="6594300" cy="42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IN" sz="2800" b="1" i="0" u="sng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Tony Gutierrez CP/LP</a:t>
            </a:r>
            <a:endParaRPr sz="2800" b="1" i="0" u="sng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2010 Graduate of the Northwestern University Prosthetics Program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16 years of clinical practice 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9 years experience with </a:t>
            </a:r>
            <a:r>
              <a:rPr lang="en-IN" sz="20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FDM</a:t>
            </a:r>
            <a:r>
              <a:rPr lang="en-IN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 printing implementation into practice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6 years focused on integrating digital work-flow into our group practice 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5 years focused on integration of AI integrated documentation automation into our group practice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  <a:p>
            <a:pPr marL="457200" marR="0" lvl="0" indent="-349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Char char="●"/>
            </a:pPr>
            <a:r>
              <a:rPr lang="en-IN" sz="2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I am a clinician and the Director of Clinical Advancement and Innovation with Bionic Prosthetics and Orthotics Group LLC </a:t>
            </a:r>
            <a:endParaRPr sz="2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70" name="Google Shape;70;g3d79af52e8e_0_433" title="tony headshot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4861" y="445575"/>
            <a:ext cx="2824506" cy="4237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3d79af52e8e_0_4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05050" y="5080375"/>
            <a:ext cx="3484126" cy="15357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d79af52e8e_0_0"/>
          <p:cNvSpPr txBox="1"/>
          <p:nvPr/>
        </p:nvSpPr>
        <p:spPr>
          <a:xfrm>
            <a:off x="1524000" y="-530705"/>
            <a:ext cx="9144000" cy="26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 dirty="0">
              <a:solidFill>
                <a:srgbClr val="362A8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IN" sz="4800" b="1" i="0" u="none" strike="noStrike" cap="none" dirty="0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  <a:t>How Much Is Your Time Worth?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g3d79af52e8e_0_0" title="clock-joypixels.web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7049" y="4673051"/>
            <a:ext cx="2184950" cy="21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g3d79af52e8e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9142" y="1829651"/>
            <a:ext cx="2694876" cy="16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g3d79af52e8e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1351" y="1327925"/>
            <a:ext cx="2502694" cy="16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3d79af52e8e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2" y="1547425"/>
            <a:ext cx="2895850" cy="1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3d79af52e8e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91999" y="1963610"/>
            <a:ext cx="295275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3d79af52e8e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6086" y="3709601"/>
            <a:ext cx="5821188" cy="305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d79af52e8e_0_406"/>
          <p:cNvSpPr txBox="1">
            <a:spLocks noGrp="1"/>
          </p:cNvSpPr>
          <p:nvPr>
            <p:ph type="title"/>
          </p:nvPr>
        </p:nvSpPr>
        <p:spPr>
          <a:xfrm>
            <a:off x="1117600" y="365125"/>
            <a:ext cx="978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Candara"/>
              <a:buNone/>
            </a:pPr>
            <a:r>
              <a:rPr lang="en-IN" sz="4800" b="1" dirty="0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  <a:t>Bionic P&amp;O Group’s 1st Key Problem</a:t>
            </a:r>
            <a:endParaRPr sz="4800" b="1" dirty="0">
              <a:solidFill>
                <a:srgbClr val="362A8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Candara"/>
              <a:buNone/>
            </a:pPr>
            <a:endParaRPr sz="4800" b="1" dirty="0">
              <a:solidFill>
                <a:srgbClr val="362A8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8" name="Google Shape;88;g3d79af52e8e_0_406" title="clock-joypixels.web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7049" y="4673051"/>
            <a:ext cx="2184950" cy="218495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3d79af52e8e_0_406"/>
          <p:cNvSpPr txBox="1"/>
          <p:nvPr/>
        </p:nvSpPr>
        <p:spPr>
          <a:xfrm>
            <a:off x="1230725" y="1706550"/>
            <a:ext cx="9021000" cy="3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N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Growing practice size from 7-10-50 (2016-2025)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914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N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Challenges with local fabrication vs. centralized fabrication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914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N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Vast experience difference and preference in clinicians 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914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N" sz="24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How do we create an efficient sustainable model to deliver efficient and effective care across our groups</a:t>
            </a:r>
            <a:endParaRPr sz="2400" b="1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9144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79af52e8e_0_184"/>
          <p:cNvSpPr txBox="1"/>
          <p:nvPr/>
        </p:nvSpPr>
        <p:spPr>
          <a:xfrm>
            <a:off x="780304" y="332063"/>
            <a:ext cx="106059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IN" sz="4200" b="1" i="0" u="none" strike="noStrike" cap="none" dirty="0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  <a:t>Solution: Digital Workflow and 3D Printing</a:t>
            </a:r>
            <a:endParaRPr sz="4200" b="1" i="0" u="none" strike="noStrike" cap="none" dirty="0">
              <a:solidFill>
                <a:srgbClr val="362A8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12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g3d79af52e8e_0_184"/>
          <p:cNvPicPr preferRelativeResize="0"/>
          <p:nvPr/>
        </p:nvPicPr>
        <p:blipFill rotWithShape="1">
          <a:blip r:embed="rId5">
            <a:alphaModFix/>
          </a:blip>
          <a:srcRect t="19931" b="25088"/>
          <a:stretch/>
        </p:blipFill>
        <p:spPr>
          <a:xfrm>
            <a:off x="8497824" y="2642615"/>
            <a:ext cx="3822192" cy="141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de 5 left video - orten demo bk ">
            <a:hlinkClick r:id="" action="ppaction://media"/>
            <a:extLst>
              <a:ext uri="{FF2B5EF4-FFF2-40B4-BE49-F238E27FC236}">
                <a16:creationId xmlns:a16="http://schemas.microsoft.com/office/drawing/2014/main" id="{D72FDF6D-0788-46D6-E90B-58357AF4A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648" y="1661504"/>
            <a:ext cx="7855696" cy="44188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>
          <a:extLst>
            <a:ext uri="{FF2B5EF4-FFF2-40B4-BE49-F238E27FC236}">
              <a16:creationId xmlns:a16="http://schemas.microsoft.com/office/drawing/2014/main" id="{1DB3E51C-BC6D-2D5F-16EE-3DAB6246E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79af52e8e_0_184">
            <a:extLst>
              <a:ext uri="{FF2B5EF4-FFF2-40B4-BE49-F238E27FC236}">
                <a16:creationId xmlns:a16="http://schemas.microsoft.com/office/drawing/2014/main" id="{9B9C3992-85D1-5AD9-1A6D-4DEACEC5115B}"/>
              </a:ext>
            </a:extLst>
          </p:cNvPr>
          <p:cNvSpPr txBox="1"/>
          <p:nvPr/>
        </p:nvSpPr>
        <p:spPr>
          <a:xfrm>
            <a:off x="780304" y="332063"/>
            <a:ext cx="106059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IN" sz="4200" b="1" i="0" u="none" strike="noStrike" cap="none" dirty="0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  <a:t>Solution: Digital Workflow and 3D Printing</a:t>
            </a:r>
            <a:endParaRPr sz="4200" b="1" i="0" u="none" strike="noStrike" cap="none" dirty="0">
              <a:solidFill>
                <a:srgbClr val="362A8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ctr" rtl="0">
              <a:lnSpc>
                <a:spcPct val="1120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97;g3d79af52e8e_0_184">
            <a:extLst>
              <a:ext uri="{FF2B5EF4-FFF2-40B4-BE49-F238E27FC236}">
                <a16:creationId xmlns:a16="http://schemas.microsoft.com/office/drawing/2014/main" id="{7115B139-E6E2-9963-110A-B7B429776D7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19931" b="25088"/>
          <a:stretch/>
        </p:blipFill>
        <p:spPr>
          <a:xfrm>
            <a:off x="8001000" y="2773716"/>
            <a:ext cx="3944112" cy="149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de 5 right video - Printing time lapse">
            <a:hlinkClick r:id="" action="ppaction://media"/>
            <a:extLst>
              <a:ext uri="{FF2B5EF4-FFF2-40B4-BE49-F238E27FC236}">
                <a16:creationId xmlns:a16="http://schemas.microsoft.com/office/drawing/2014/main" id="{265B79F9-0DBC-A75E-6DF7-5DD3219739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3892" y="1228436"/>
            <a:ext cx="2869190" cy="510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9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2061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sz="4800" b="1" dirty="0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  <a:t>The Challenge</a:t>
            </a: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lgerian"/>
              <a:buNone/>
            </a:pPr>
            <a:endParaRPr sz="4800" b="1" dirty="0">
              <a:latin typeface="Algerian"/>
              <a:ea typeface="Algerian"/>
              <a:cs typeface="Algerian"/>
              <a:sym typeface="Algerian"/>
            </a:endParaRPr>
          </a:p>
        </p:txBody>
      </p:sp>
      <p:sp>
        <p:nvSpPr>
          <p:cNvPr id="103" name="Google Shape;10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IN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Clinical Workflow Roadblocks</a:t>
            </a:r>
            <a:endParaRPr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Documentation: </a:t>
            </a:r>
            <a:r>
              <a:rPr lang="en-IN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Clinical notes, Correct Coding, Physician Letters </a:t>
            </a:r>
            <a:endParaRPr sz="24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Administration: </a:t>
            </a:r>
            <a:r>
              <a:rPr lang="en-IN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Compliance, Policy, Parts Ordering, Changing Requirements, Audits, Denials, Communication</a:t>
            </a:r>
            <a:endParaRPr sz="24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IN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Fabrication: </a:t>
            </a:r>
            <a:r>
              <a:rPr lang="en-IN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Plaster Modifications, Lab Travel Time, Fabrication Expertise</a:t>
            </a:r>
            <a:endParaRPr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IN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Patient Care: </a:t>
            </a:r>
            <a:r>
              <a:rPr lang="en-IN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ndara"/>
              </a:rPr>
              <a:t>Happy Patients and Clinical Outcomes</a:t>
            </a:r>
            <a:endParaRPr sz="24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ndara"/>
            </a:endParaRPr>
          </a:p>
          <a:p>
            <a:pPr marL="0" lvl="0" indent="0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04" name="Google Shape;104;p2" title="clock-joypixels.web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14384" y="5057192"/>
            <a:ext cx="2077616" cy="1800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d79af52e8e_0_20"/>
          <p:cNvSpPr txBox="1">
            <a:spLocks noGrp="1"/>
          </p:cNvSpPr>
          <p:nvPr>
            <p:ph type="title"/>
          </p:nvPr>
        </p:nvSpPr>
        <p:spPr>
          <a:xfrm>
            <a:off x="1117600" y="365125"/>
            <a:ext cx="978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ndara"/>
              <a:buNone/>
            </a:pPr>
            <a:r>
              <a:rPr lang="en-IN" sz="4800" b="1">
                <a:solidFill>
                  <a:srgbClr val="362A81"/>
                </a:solidFill>
                <a:latin typeface="Candara"/>
                <a:ea typeface="Candara"/>
                <a:cs typeface="Candara"/>
                <a:sym typeface="Candara"/>
              </a:rPr>
              <a:t>The Volume Reality in Modern O&amp;P</a:t>
            </a:r>
            <a:endParaRPr sz="4800" b="1">
              <a:solidFill>
                <a:srgbClr val="362A81"/>
              </a:solidFill>
            </a:endParaRPr>
          </a:p>
        </p:txBody>
      </p:sp>
      <p:pic>
        <p:nvPicPr>
          <p:cNvPr id="110" name="Google Shape;110;g3d79af52e8e_0_20"/>
          <p:cNvPicPr preferRelativeResize="0"/>
          <p:nvPr/>
        </p:nvPicPr>
        <p:blipFill rotWithShape="1">
          <a:blip r:embed="rId3">
            <a:alphaModFix/>
          </a:blip>
          <a:srcRect l="7614" t="14019" r="12155" b="31240"/>
          <a:stretch/>
        </p:blipFill>
        <p:spPr>
          <a:xfrm>
            <a:off x="3477804" y="1300325"/>
            <a:ext cx="5064374" cy="518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08AF3270494145B3A47BD3E82B490B" ma:contentTypeVersion="18" ma:contentTypeDescription="Create a new document." ma:contentTypeScope="" ma:versionID="c5f886d1feaec9f5b169ab53143e0161">
  <xsd:schema xmlns:xsd="http://www.w3.org/2001/XMLSchema" xmlns:xs="http://www.w3.org/2001/XMLSchema" xmlns:p="http://schemas.microsoft.com/office/2006/metadata/properties" xmlns:ns2="81724f02-2dcb-439e-baa6-bf6ccd385ada" xmlns:ns3="e978b57f-9f56-40a7-8582-ec5318d7ff01" targetNamespace="http://schemas.microsoft.com/office/2006/metadata/properties" ma:root="true" ma:fieldsID="82caa190c136a8e758feb88710005bd7" ns2:_="" ns3:_="">
    <xsd:import namespace="81724f02-2dcb-439e-baa6-bf6ccd385ada"/>
    <xsd:import namespace="e978b57f-9f56-40a7-8582-ec5318d7ff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724f02-2dcb-439e-baa6-bf6ccd385a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4dfb7af-00a7-45a0-a5b3-86f7ed4ad5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78b57f-9f56-40a7-8582-ec5318d7ff0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a3b4181-c6f9-4215-b882-81fea8e4792d}" ma:internalName="TaxCatchAll" ma:showField="CatchAllData" ma:web="e978b57f-9f56-40a7-8582-ec5318d7ff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724f02-2dcb-439e-baa6-bf6ccd385ada">
      <Terms xmlns="http://schemas.microsoft.com/office/infopath/2007/PartnerControls"/>
    </lcf76f155ced4ddcb4097134ff3c332f>
    <TaxCatchAll xmlns="e978b57f-9f56-40a7-8582-ec5318d7ff01" xsi:nil="true"/>
  </documentManagement>
</p:properties>
</file>

<file path=customXml/itemProps1.xml><?xml version="1.0" encoding="utf-8"?>
<ds:datastoreItem xmlns:ds="http://schemas.openxmlformats.org/officeDocument/2006/customXml" ds:itemID="{D10D6D34-2F10-4487-A6E6-15ABF9786116}"/>
</file>

<file path=customXml/itemProps2.xml><?xml version="1.0" encoding="utf-8"?>
<ds:datastoreItem xmlns:ds="http://schemas.openxmlformats.org/officeDocument/2006/customXml" ds:itemID="{7AD56F02-59DE-4B85-84B5-FC7A7013C6D9}"/>
</file>

<file path=customXml/itemProps3.xml><?xml version="1.0" encoding="utf-8"?>
<ds:datastoreItem xmlns:ds="http://schemas.openxmlformats.org/officeDocument/2006/customXml" ds:itemID="{45ED2747-8FB0-4D4A-9D53-D361A89D89B9}"/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465</Words>
  <Application>Microsoft Office PowerPoint</Application>
  <PresentationFormat>Widescreen</PresentationFormat>
  <Paragraphs>72</Paragraphs>
  <Slides>25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Nunito</vt:lpstr>
      <vt:lpstr>Calibri</vt:lpstr>
      <vt:lpstr>Tenorite</vt:lpstr>
      <vt:lpstr>Algerian</vt:lpstr>
      <vt:lpstr>Alfa Slab One</vt:lpstr>
      <vt:lpstr>Arial</vt:lpstr>
      <vt:lpstr>Proxima Nova</vt:lpstr>
      <vt:lpstr>Candara</vt:lpstr>
      <vt:lpstr>Gameday</vt:lpstr>
      <vt:lpstr>Office Theme</vt:lpstr>
      <vt:lpstr>PowerPoint Presentation</vt:lpstr>
      <vt:lpstr>Integrating AI into Prosthetic and Orthotic  Workflows</vt:lpstr>
      <vt:lpstr>PowerPoint Presentation</vt:lpstr>
      <vt:lpstr>PowerPoint Presentation</vt:lpstr>
      <vt:lpstr>Bionic P&amp;O Group’s 1st Key Problem </vt:lpstr>
      <vt:lpstr>PowerPoint Presentation</vt:lpstr>
      <vt:lpstr>PowerPoint Presentation</vt:lpstr>
      <vt:lpstr>The Challenge </vt:lpstr>
      <vt:lpstr>The Volume Reality in Modern O&amp;P</vt:lpstr>
      <vt:lpstr>Our Solution 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Priya Goswami</dc:creator>
  <cp:lastModifiedBy>Jameson Roth</cp:lastModifiedBy>
  <cp:revision>8</cp:revision>
  <dcterms:created xsi:type="dcterms:W3CDTF">2026-03-07T15:40:01Z</dcterms:created>
  <dcterms:modified xsi:type="dcterms:W3CDTF">2026-03-19T18:52:54Z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0x0101000108AF3270494145B3A47BD3E82B490B</vt:lpwstr>
  </property>
</Properties>
</file>