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7"/>
  </p:notesMasterIdLst>
  <p:handoutMasterIdLst>
    <p:handoutMasterId r:id="rId28"/>
  </p:handoutMasterIdLst>
  <p:sldIdLst>
    <p:sldId id="2147309961" r:id="rId5"/>
    <p:sldId id="2147309861" r:id="rId6"/>
    <p:sldId id="298" r:id="rId7"/>
    <p:sldId id="2147309953" r:id="rId8"/>
    <p:sldId id="2147309957" r:id="rId9"/>
    <p:sldId id="2147309800" r:id="rId10"/>
    <p:sldId id="2147309849" r:id="rId11"/>
    <p:sldId id="2147309956" r:id="rId12"/>
    <p:sldId id="2147309863" r:id="rId13"/>
    <p:sldId id="2147309959" r:id="rId14"/>
    <p:sldId id="2147309958" r:id="rId15"/>
    <p:sldId id="2147309960" r:id="rId16"/>
    <p:sldId id="550144388" r:id="rId17"/>
    <p:sldId id="320" r:id="rId18"/>
    <p:sldId id="256" r:id="rId19"/>
    <p:sldId id="264" r:id="rId20"/>
    <p:sldId id="262" r:id="rId21"/>
    <p:sldId id="263" r:id="rId22"/>
    <p:sldId id="261" r:id="rId23"/>
    <p:sldId id="257" r:id="rId24"/>
    <p:sldId id="258" r:id="rId25"/>
    <p:sldId id="33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63A685-48B6-405A-B7EB-ECBD8E10D0C9}">
          <p14:sldIdLst>
            <p14:sldId id="2147309961"/>
            <p14:sldId id="2147309861"/>
            <p14:sldId id="298"/>
            <p14:sldId id="2147309953"/>
            <p14:sldId id="2147309957"/>
            <p14:sldId id="2147309800"/>
            <p14:sldId id="2147309849"/>
            <p14:sldId id="2147309956"/>
            <p14:sldId id="2147309863"/>
            <p14:sldId id="2147309959"/>
            <p14:sldId id="2147309958"/>
            <p14:sldId id="2147309960"/>
            <p14:sldId id="550144388"/>
            <p14:sldId id="320"/>
            <p14:sldId id="256"/>
            <p14:sldId id="264"/>
            <p14:sldId id="262"/>
            <p14:sldId id="263"/>
            <p14:sldId id="261"/>
            <p14:sldId id="257"/>
            <p14:sldId id="258"/>
            <p14:sldId id="3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BDDF928-8EC0-F042-55FB-1771D0EFDA6C}" name="Carolyn Thaney" initials="CT" userId="S::cthaney@MessagePartnersPR.com::39ca784d-a97c-4131-a39a-ad561271144b" providerId="AD"/>
  <p188:author id="{4EBAD05D-FBEF-DAD4-A1E0-B8799F5F45AA}" name="Camden Marcucci" initials="CM" userId="S::CMarcucci@MessagePartnersPR.com::afbfc6f7-9954-4757-bb22-3e8a09edbaf1" providerId="AD"/>
  <p188:author id="{67AA8B7C-E351-0B50-AD2B-230D619E5BD2}" name="Varonika Ware" initials="VW" userId="S::vware@MessagePartnersPR.com::a7195324-b9e8-4e31-97c3-3f5c0ba7331e" providerId="AD"/>
  <p188:author id="{556DC883-A7BC-E63E-8473-FBEF3DEF5BD5}" name="Carolyn Thaney" initials="CT" userId="Carolyn Thaney" providerId="None"/>
  <p188:author id="{C5B040E8-7CF1-748D-80B6-1237CDBEA572}" name="Carolyn Thaney" initials="CT" userId="HFGkNM6qQ3nj16LtJcZ4YUC3ZHFJJYb6XLJqMNug2Uw="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655"/>
    <a:srgbClr val="341D55"/>
    <a:srgbClr val="FFFFFF"/>
    <a:srgbClr val="4668B0"/>
    <a:srgbClr val="FF00FF"/>
    <a:srgbClr val="24B688"/>
    <a:srgbClr val="50DCB1"/>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A963B5-2D84-4004-96AC-08C6E21DF0AD}" v="75" dt="2026-03-11T21:13:50.361"/>
    <p1510:client id="{A747BA19-F306-409B-A3D0-27DCE3646847}" v="15" dt="2026-03-12T14:45:22.6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3"/>
    <p:restoredTop sz="94658"/>
  </p:normalViewPr>
  <p:slideViewPr>
    <p:cSldViewPr snapToGrid="0">
      <p:cViewPr varScale="1">
        <p:scale>
          <a:sx n="70" d="100"/>
          <a:sy n="70" d="100"/>
        </p:scale>
        <p:origin x="651"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on Roth" userId="1680676944_tp_dropbox_plus" providerId="OAuth2" clId="{D62E64D3-8DC7-402B-BF56-0AAC92C4A90F}"/>
    <pc:docChg chg="custSel delSld modSld modSection">
      <pc:chgData name="Jameson Roth" userId="1680676944_tp_dropbox_plus" providerId="OAuth2" clId="{D62E64D3-8DC7-402B-BF56-0AAC92C4A90F}" dt="2026-03-12T14:48:36.496" v="10" actId="478"/>
      <pc:docMkLst>
        <pc:docMk/>
      </pc:docMkLst>
      <pc:sldChg chg="del">
        <pc:chgData name="Jameson Roth" userId="1680676944_tp_dropbox_plus" providerId="OAuth2" clId="{D62E64D3-8DC7-402B-BF56-0AAC92C4A90F}" dt="2026-03-12T14:01:19.614" v="0" actId="47"/>
        <pc:sldMkLst>
          <pc:docMk/>
          <pc:sldMk cId="3323624129" sldId="340"/>
        </pc:sldMkLst>
      </pc:sldChg>
      <pc:sldChg chg="delSp mod modAnim">
        <pc:chgData name="Jameson Roth" userId="1680676944_tp_dropbox_plus" providerId="OAuth2" clId="{D62E64D3-8DC7-402B-BF56-0AAC92C4A90F}" dt="2026-03-12T14:48:36.496" v="10" actId="478"/>
        <pc:sldMkLst>
          <pc:docMk/>
          <pc:sldMk cId="4714699" sldId="550144388"/>
        </pc:sldMkLst>
        <pc:spChg chg="del">
          <ac:chgData name="Jameson Roth" userId="1680676944_tp_dropbox_plus" providerId="OAuth2" clId="{D62E64D3-8DC7-402B-BF56-0AAC92C4A90F}" dt="2026-03-12T14:48:36.496" v="10" actId="478"/>
          <ac:spMkLst>
            <pc:docMk/>
            <pc:sldMk cId="4714699" sldId="550144388"/>
            <ac:spMk id="12" creationId="{F8B0D75A-4CC7-E27B-95AA-CDAEC330C01F}"/>
          </ac:spMkLst>
        </pc:spChg>
      </pc:sldChg>
      <pc:sldChg chg="modAnim">
        <pc:chgData name="Jameson Roth" userId="1680676944_tp_dropbox_plus" providerId="OAuth2" clId="{D62E64D3-8DC7-402B-BF56-0AAC92C4A90F}" dt="2026-03-12T14:30:14.235" v="8"/>
        <pc:sldMkLst>
          <pc:docMk/>
          <pc:sldMk cId="2204155061" sldId="2147309863"/>
        </pc:sldMkLst>
      </pc:sldChg>
      <pc:sldChg chg="del">
        <pc:chgData name="Jameson Roth" userId="1680676944_tp_dropbox_plus" providerId="OAuth2" clId="{D62E64D3-8DC7-402B-BF56-0AAC92C4A90F}" dt="2026-03-12T14:12:39.686" v="3" actId="47"/>
        <pc:sldMkLst>
          <pc:docMk/>
          <pc:sldMk cId="2384452472" sldId="2147309873"/>
        </pc:sldMkLst>
      </pc:sldChg>
      <pc:sldChg chg="del">
        <pc:chgData name="Jameson Roth" userId="1680676944_tp_dropbox_plus" providerId="OAuth2" clId="{D62E64D3-8DC7-402B-BF56-0AAC92C4A90F}" dt="2026-03-12T14:12:40.914" v="4" actId="47"/>
        <pc:sldMkLst>
          <pc:docMk/>
          <pc:sldMk cId="2789145118" sldId="2147309882"/>
        </pc:sldMkLst>
      </pc:sldChg>
      <pc:sldChg chg="del">
        <pc:chgData name="Jameson Roth" userId="1680676944_tp_dropbox_plus" providerId="OAuth2" clId="{D62E64D3-8DC7-402B-BF56-0AAC92C4A90F}" dt="2026-03-12T14:12:35.077" v="2" actId="47"/>
        <pc:sldMkLst>
          <pc:docMk/>
          <pc:sldMk cId="1409856940" sldId="2147309949"/>
        </pc:sldMkLst>
      </pc:sldChg>
      <pc:sldChg chg="del">
        <pc:chgData name="Jameson Roth" userId="1680676944_tp_dropbox_plus" providerId="OAuth2" clId="{D62E64D3-8DC7-402B-BF56-0AAC92C4A90F}" dt="2026-03-12T14:12:33.304" v="1" actId="47"/>
        <pc:sldMkLst>
          <pc:docMk/>
          <pc:sldMk cId="388305149" sldId="2147309955"/>
        </pc:sldMkLst>
      </pc:sldChg>
      <pc:sldChg chg="modAnim">
        <pc:chgData name="Jameson Roth" userId="1680676944_tp_dropbox_plus" providerId="OAuth2" clId="{D62E64D3-8DC7-402B-BF56-0AAC92C4A90F}" dt="2026-03-12T14:30:00.910" v="5"/>
        <pc:sldMkLst>
          <pc:docMk/>
          <pc:sldMk cId="112758572" sldId="2147309957"/>
        </pc:sldMkLst>
      </pc:sldChg>
      <pc:sldMasterChg chg="delSldLayout">
        <pc:chgData name="Jameson Roth" userId="1680676944_tp_dropbox_plus" providerId="OAuth2" clId="{D62E64D3-8DC7-402B-BF56-0AAC92C4A90F}" dt="2026-03-12T14:12:35.077" v="2" actId="47"/>
        <pc:sldMasterMkLst>
          <pc:docMk/>
          <pc:sldMasterMk cId="2319061225" sldId="2147483648"/>
        </pc:sldMasterMkLst>
        <pc:sldLayoutChg chg="del">
          <pc:chgData name="Jameson Roth" userId="1680676944_tp_dropbox_plus" providerId="OAuth2" clId="{D62E64D3-8DC7-402B-BF56-0AAC92C4A90F}" dt="2026-03-12T14:12:35.077" v="2" actId="47"/>
          <pc:sldLayoutMkLst>
            <pc:docMk/>
            <pc:sldMasterMk cId="2319061225" sldId="2147483648"/>
            <pc:sldLayoutMk cId="3679914832" sldId="2147483711"/>
          </pc:sldLayoutMkLst>
        </pc:sldLayoutChg>
      </pc:sldMasterChg>
    </pc:docChg>
  </pc:docChgLst>
  <pc:docChgLst>
    <pc:chgData name="Rachel Griffith" userId="kKcwwBin0BtPCm5Qk0cbHvPtbc2LtOuiQi4JCoOsRy0=" providerId="None" clId="Web-{1EA963B5-2D84-4004-96AC-08C6E21DF0AD}"/>
    <pc:docChg chg="modSld">
      <pc:chgData name="Rachel Griffith" userId="kKcwwBin0BtPCm5Qk0cbHvPtbc2LtOuiQi4JCoOsRy0=" providerId="None" clId="Web-{1EA963B5-2D84-4004-96AC-08C6E21DF0AD}" dt="2026-03-11T21:13:50.361" v="75" actId="20577"/>
      <pc:docMkLst>
        <pc:docMk/>
      </pc:docMkLst>
      <pc:sldChg chg="modSp">
        <pc:chgData name="Rachel Griffith" userId="kKcwwBin0BtPCm5Qk0cbHvPtbc2LtOuiQi4JCoOsRy0=" providerId="None" clId="Web-{1EA963B5-2D84-4004-96AC-08C6E21DF0AD}" dt="2026-03-11T21:13:50.361" v="75" actId="20577"/>
        <pc:sldMkLst>
          <pc:docMk/>
          <pc:sldMk cId="413414539" sldId="258"/>
        </pc:sldMkLst>
        <pc:spChg chg="mod">
          <ac:chgData name="Rachel Griffith" userId="kKcwwBin0BtPCm5Qk0cbHvPtbc2LtOuiQi4JCoOsRy0=" providerId="None" clId="Web-{1EA963B5-2D84-4004-96AC-08C6E21DF0AD}" dt="2026-03-11T21:13:45.033" v="74" actId="20577"/>
          <ac:spMkLst>
            <pc:docMk/>
            <pc:sldMk cId="413414539" sldId="258"/>
            <ac:spMk id="2" creationId="{5135B4E3-ACE7-34DD-89E8-712304DF8C0E}"/>
          </ac:spMkLst>
        </pc:spChg>
        <pc:spChg chg="mod">
          <ac:chgData name="Rachel Griffith" userId="kKcwwBin0BtPCm5Qk0cbHvPtbc2LtOuiQi4JCoOsRy0=" providerId="None" clId="Web-{1EA963B5-2D84-4004-96AC-08C6E21DF0AD}" dt="2026-03-11T21:13:50.361" v="75" actId="20577"/>
          <ac:spMkLst>
            <pc:docMk/>
            <pc:sldMk cId="413414539" sldId="258"/>
            <ac:spMk id="7" creationId="{D911182B-10F2-47A2-021D-7DCB8FD9F285}"/>
          </ac:spMkLst>
        </pc:spChg>
      </pc:sldChg>
      <pc:sldChg chg="modSp">
        <pc:chgData name="Rachel Griffith" userId="kKcwwBin0BtPCm5Qk0cbHvPtbc2LtOuiQi4JCoOsRy0=" providerId="None" clId="Web-{1EA963B5-2D84-4004-96AC-08C6E21DF0AD}" dt="2026-03-11T21:12:58.952" v="73" actId="20577"/>
        <pc:sldMkLst>
          <pc:docMk/>
          <pc:sldMk cId="1947836494" sldId="2147309960"/>
        </pc:sldMkLst>
        <pc:spChg chg="mod">
          <ac:chgData name="Rachel Griffith" userId="kKcwwBin0BtPCm5Qk0cbHvPtbc2LtOuiQi4JCoOsRy0=" providerId="None" clId="Web-{1EA963B5-2D84-4004-96AC-08C6E21DF0AD}" dt="2026-03-11T21:12:58.952" v="73" actId="20577"/>
          <ac:spMkLst>
            <pc:docMk/>
            <pc:sldMk cId="1947836494" sldId="2147309960"/>
            <ac:spMk id="6" creationId="{B482AD33-EAA7-D347-C0CE-A7F10F3E75DA}"/>
          </ac:spMkLst>
        </pc:spChg>
      </pc:sldChg>
      <pc:sldChg chg="modSp">
        <pc:chgData name="Rachel Griffith" userId="kKcwwBin0BtPCm5Qk0cbHvPtbc2LtOuiQi4JCoOsRy0=" providerId="None" clId="Web-{1EA963B5-2D84-4004-96AC-08C6E21DF0AD}" dt="2026-03-11T21:12:14.137" v="71" actId="1076"/>
        <pc:sldMkLst>
          <pc:docMk/>
          <pc:sldMk cId="2073162768" sldId="2147309961"/>
        </pc:sldMkLst>
        <pc:spChg chg="mod">
          <ac:chgData name="Rachel Griffith" userId="kKcwwBin0BtPCm5Qk0cbHvPtbc2LtOuiQi4JCoOsRy0=" providerId="None" clId="Web-{1EA963B5-2D84-4004-96AC-08C6E21DF0AD}" dt="2026-03-11T21:10:30.363" v="52" actId="14100"/>
          <ac:spMkLst>
            <pc:docMk/>
            <pc:sldMk cId="2073162768" sldId="2147309961"/>
            <ac:spMk id="10" creationId="{80C47FB8-EC5E-D677-463F-5C65F6292640}"/>
          </ac:spMkLst>
        </pc:spChg>
        <pc:spChg chg="mod">
          <ac:chgData name="Rachel Griffith" userId="kKcwwBin0BtPCm5Qk0cbHvPtbc2LtOuiQi4JCoOsRy0=" providerId="None" clId="Web-{1EA963B5-2D84-4004-96AC-08C6E21DF0AD}" dt="2026-03-11T21:10:53.896" v="57" actId="20577"/>
          <ac:spMkLst>
            <pc:docMk/>
            <pc:sldMk cId="2073162768" sldId="2147309961"/>
            <ac:spMk id="11" creationId="{698626D1-307B-94E9-47B7-BB62C8E659E2}"/>
          </ac:spMkLst>
        </pc:spChg>
        <pc:spChg chg="mod">
          <ac:chgData name="Rachel Griffith" userId="kKcwwBin0BtPCm5Qk0cbHvPtbc2LtOuiQi4JCoOsRy0=" providerId="None" clId="Web-{1EA963B5-2D84-4004-96AC-08C6E21DF0AD}" dt="2026-03-11T21:12:14.137" v="71" actId="1076"/>
          <ac:spMkLst>
            <pc:docMk/>
            <pc:sldMk cId="2073162768" sldId="2147309961"/>
            <ac:spMk id="12" creationId="{EBB86747-17DB-1F7A-F8CB-E5A5449F5C12}"/>
          </ac:spMkLst>
        </pc:spChg>
        <pc:spChg chg="mod">
          <ac:chgData name="Rachel Griffith" userId="kKcwwBin0BtPCm5Qk0cbHvPtbc2LtOuiQi4JCoOsRy0=" providerId="None" clId="Web-{1EA963B5-2D84-4004-96AC-08C6E21DF0AD}" dt="2026-03-11T21:11:35.150" v="68" actId="20577"/>
          <ac:spMkLst>
            <pc:docMk/>
            <pc:sldMk cId="2073162768" sldId="2147309961"/>
            <ac:spMk id="13" creationId="{DB31E06D-6317-3A45-F637-CCD28C6FB4AB}"/>
          </ac:spMkLst>
        </pc:spChg>
        <pc:spChg chg="mod">
          <ac:chgData name="Rachel Griffith" userId="kKcwwBin0BtPCm5Qk0cbHvPtbc2LtOuiQi4JCoOsRy0=" providerId="None" clId="Web-{1EA963B5-2D84-4004-96AC-08C6E21DF0AD}" dt="2026-03-11T21:10:13.393" v="48" actId="20577"/>
          <ac:spMkLst>
            <pc:docMk/>
            <pc:sldMk cId="2073162768" sldId="2147309961"/>
            <ac:spMk id="14" creationId="{6061DEB9-3AF5-5239-A845-3DF363D611C7}"/>
          </ac:spMkLst>
        </pc:spChg>
        <pc:spChg chg="mod">
          <ac:chgData name="Rachel Griffith" userId="kKcwwBin0BtPCm5Qk0cbHvPtbc2LtOuiQi4JCoOsRy0=" providerId="None" clId="Web-{1EA963B5-2D84-4004-96AC-08C6E21DF0AD}" dt="2026-03-11T21:10:19.268" v="49" actId="1076"/>
          <ac:spMkLst>
            <pc:docMk/>
            <pc:sldMk cId="2073162768" sldId="2147309961"/>
            <ac:spMk id="15" creationId="{90CC5728-E872-E85E-CCD6-A60A654A6EF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41B320-9375-4E89-B986-8FD03FDE8E63}" type="doc">
      <dgm:prSet loTypeId="urn:microsoft.com/office/officeart/2009/3/layout/OpposingIdeas" loCatId="relationship" qsTypeId="urn:microsoft.com/office/officeart/2005/8/quickstyle/simple5" qsCatId="simple" csTypeId="urn:microsoft.com/office/officeart/2005/8/colors/accent0_3" csCatId="mainScheme" phldr="1"/>
      <dgm:spPr/>
      <dgm:t>
        <a:bodyPr/>
        <a:lstStyle/>
        <a:p>
          <a:endParaRPr lang="en-US"/>
        </a:p>
      </dgm:t>
    </dgm:pt>
    <dgm:pt modelId="{AF83AA9C-B71F-4957-91D6-12FF36453651}">
      <dgm:prSet phldrT="[Text]" phldr="0"/>
      <dgm:spPr/>
      <dgm:t>
        <a:bodyPr/>
        <a:lstStyle/>
        <a:p>
          <a:r>
            <a:rPr lang="en-US"/>
            <a:t>Veteran Population</a:t>
          </a:r>
          <a:endParaRPr lang="en-US" dirty="0"/>
        </a:p>
      </dgm:t>
    </dgm:pt>
    <dgm:pt modelId="{5EDC890E-7DB2-4918-B355-4252F4FC6419}" type="parTrans" cxnId="{7D4B50A2-4436-4687-BA61-DC730301C28B}">
      <dgm:prSet/>
      <dgm:spPr/>
      <dgm:t>
        <a:bodyPr/>
        <a:lstStyle/>
        <a:p>
          <a:endParaRPr lang="en-US"/>
        </a:p>
      </dgm:t>
    </dgm:pt>
    <dgm:pt modelId="{05EB1982-DC8D-4DEC-A833-E7562209F9CC}" type="sibTrans" cxnId="{7D4B50A2-4436-4687-BA61-DC730301C28B}">
      <dgm:prSet/>
      <dgm:spPr/>
      <dgm:t>
        <a:bodyPr/>
        <a:lstStyle/>
        <a:p>
          <a:endParaRPr lang="en-US"/>
        </a:p>
      </dgm:t>
    </dgm:pt>
    <dgm:pt modelId="{A1B0FC10-728B-4BC6-B3EB-906DB159B481}">
      <dgm:prSet phldrT="[Text]" phldr="0"/>
      <dgm:spPr/>
      <dgm:t>
        <a:bodyPr/>
        <a:lstStyle/>
        <a:p>
          <a:r>
            <a:rPr lang="en-US" dirty="0"/>
            <a:t>49%</a:t>
          </a:r>
        </a:p>
      </dgm:t>
    </dgm:pt>
    <dgm:pt modelId="{EDB7EB60-4715-4077-BD5B-233A192CD481}" type="parTrans" cxnId="{5F5A75EF-A771-4A85-A384-A6B8726B0A9E}">
      <dgm:prSet/>
      <dgm:spPr/>
      <dgm:t>
        <a:bodyPr/>
        <a:lstStyle/>
        <a:p>
          <a:endParaRPr lang="en-US"/>
        </a:p>
      </dgm:t>
    </dgm:pt>
    <dgm:pt modelId="{9BAD39C7-6FC9-4042-BB5B-397084E0A78C}" type="sibTrans" cxnId="{5F5A75EF-A771-4A85-A384-A6B8726B0A9E}">
      <dgm:prSet/>
      <dgm:spPr/>
      <dgm:t>
        <a:bodyPr/>
        <a:lstStyle/>
        <a:p>
          <a:endParaRPr lang="en-US"/>
        </a:p>
      </dgm:t>
    </dgm:pt>
    <dgm:pt modelId="{8256182A-FA65-4F75-8466-F2A5B4E46340}">
      <dgm:prSet phldrT="[Text]" phldr="0"/>
      <dgm:spPr/>
      <dgm:t>
        <a:bodyPr/>
        <a:lstStyle/>
        <a:p>
          <a:r>
            <a:rPr lang="en-US"/>
            <a:t>USA-General Population</a:t>
          </a:r>
          <a:endParaRPr lang="en-US" dirty="0"/>
        </a:p>
      </dgm:t>
    </dgm:pt>
    <dgm:pt modelId="{02FAF1D0-6C9C-4DFA-B2FE-53E45144681C}" type="parTrans" cxnId="{EBB6562A-FA96-43F5-BEC0-AD1558C4AAB9}">
      <dgm:prSet/>
      <dgm:spPr/>
      <dgm:t>
        <a:bodyPr/>
        <a:lstStyle/>
        <a:p>
          <a:endParaRPr lang="en-US"/>
        </a:p>
      </dgm:t>
    </dgm:pt>
    <dgm:pt modelId="{359F3A68-3B2C-4AEC-8C06-F932DFDD54EE}" type="sibTrans" cxnId="{EBB6562A-FA96-43F5-BEC0-AD1558C4AAB9}">
      <dgm:prSet/>
      <dgm:spPr/>
      <dgm:t>
        <a:bodyPr/>
        <a:lstStyle/>
        <a:p>
          <a:endParaRPr lang="en-US"/>
        </a:p>
      </dgm:t>
    </dgm:pt>
    <dgm:pt modelId="{E0222FD4-56B9-4E32-AE37-28DE5362D22C}">
      <dgm:prSet phldrT="[Text]" phldr="0"/>
      <dgm:spPr/>
      <dgm:t>
        <a:bodyPr/>
        <a:lstStyle/>
        <a:p>
          <a:r>
            <a:rPr lang="en-US" dirty="0"/>
            <a:t>16%</a:t>
          </a:r>
        </a:p>
      </dgm:t>
    </dgm:pt>
    <dgm:pt modelId="{1E952698-826F-4676-B9AB-96FD1FD4115E}" type="parTrans" cxnId="{CA27D96A-F6EE-4F64-A5E6-368E63427360}">
      <dgm:prSet/>
      <dgm:spPr/>
      <dgm:t>
        <a:bodyPr/>
        <a:lstStyle/>
        <a:p>
          <a:endParaRPr lang="en-US"/>
        </a:p>
      </dgm:t>
    </dgm:pt>
    <dgm:pt modelId="{4FB2896D-ED6D-4F00-A12E-AE12E207EBDF}" type="sibTrans" cxnId="{CA27D96A-F6EE-4F64-A5E6-368E63427360}">
      <dgm:prSet/>
      <dgm:spPr/>
      <dgm:t>
        <a:bodyPr/>
        <a:lstStyle/>
        <a:p>
          <a:endParaRPr lang="en-US"/>
        </a:p>
      </dgm:t>
    </dgm:pt>
    <dgm:pt modelId="{92B86692-C1C5-4935-B3EC-D435AB26408B}" type="pres">
      <dgm:prSet presAssocID="{8C41B320-9375-4E89-B986-8FD03FDE8E63}" presName="Name0" presStyleCnt="0">
        <dgm:presLayoutVars>
          <dgm:chMax val="2"/>
          <dgm:dir/>
          <dgm:animOne val="branch"/>
          <dgm:animLvl val="lvl"/>
          <dgm:resizeHandles val="exact"/>
        </dgm:presLayoutVars>
      </dgm:prSet>
      <dgm:spPr/>
    </dgm:pt>
    <dgm:pt modelId="{69FA8565-A3BF-45ED-946E-F9FA97E5CB85}" type="pres">
      <dgm:prSet presAssocID="{8C41B320-9375-4E89-B986-8FD03FDE8E63}" presName="Background" presStyleLbl="node1" presStyleIdx="0" presStyleCnt="1"/>
      <dgm:spPr/>
    </dgm:pt>
    <dgm:pt modelId="{0BA9773D-90E8-41FB-9FCE-09B8F7658D98}" type="pres">
      <dgm:prSet presAssocID="{8C41B320-9375-4E89-B986-8FD03FDE8E63}" presName="Divider" presStyleLbl="callout" presStyleIdx="0" presStyleCnt="1"/>
      <dgm:spPr/>
    </dgm:pt>
    <dgm:pt modelId="{D88C1E2B-1B55-48BC-8040-113E81A8451F}" type="pres">
      <dgm:prSet presAssocID="{8C41B320-9375-4E89-B986-8FD03FDE8E63}" presName="ChildText1" presStyleLbl="revTx" presStyleIdx="0" presStyleCnt="0">
        <dgm:presLayoutVars>
          <dgm:chMax val="0"/>
          <dgm:chPref val="0"/>
          <dgm:bulletEnabled val="1"/>
        </dgm:presLayoutVars>
      </dgm:prSet>
      <dgm:spPr/>
    </dgm:pt>
    <dgm:pt modelId="{EE28B6C9-2EA0-49A8-B26A-DF2DC63EFD55}" type="pres">
      <dgm:prSet presAssocID="{8C41B320-9375-4E89-B986-8FD03FDE8E63}" presName="ChildText2" presStyleLbl="revTx" presStyleIdx="0" presStyleCnt="0">
        <dgm:presLayoutVars>
          <dgm:chMax val="0"/>
          <dgm:chPref val="0"/>
          <dgm:bulletEnabled val="1"/>
        </dgm:presLayoutVars>
      </dgm:prSet>
      <dgm:spPr/>
    </dgm:pt>
    <dgm:pt modelId="{ACC3A974-1C9E-4751-B148-304012FF418F}" type="pres">
      <dgm:prSet presAssocID="{8C41B320-9375-4E89-B986-8FD03FDE8E63}" presName="ParentText1" presStyleLbl="revTx" presStyleIdx="0" presStyleCnt="0">
        <dgm:presLayoutVars>
          <dgm:chMax val="1"/>
          <dgm:chPref val="1"/>
        </dgm:presLayoutVars>
      </dgm:prSet>
      <dgm:spPr/>
    </dgm:pt>
    <dgm:pt modelId="{7366812E-5824-4660-8567-42AB07045B2E}" type="pres">
      <dgm:prSet presAssocID="{8C41B320-9375-4E89-B986-8FD03FDE8E63}" presName="ParentShape1" presStyleLbl="alignImgPlace1" presStyleIdx="0" presStyleCnt="2">
        <dgm:presLayoutVars/>
      </dgm:prSet>
      <dgm:spPr/>
    </dgm:pt>
    <dgm:pt modelId="{A8F1B555-81CF-4364-A91B-146869F43E37}" type="pres">
      <dgm:prSet presAssocID="{8C41B320-9375-4E89-B986-8FD03FDE8E63}" presName="ParentText2" presStyleLbl="revTx" presStyleIdx="0" presStyleCnt="0">
        <dgm:presLayoutVars>
          <dgm:chMax val="1"/>
          <dgm:chPref val="1"/>
        </dgm:presLayoutVars>
      </dgm:prSet>
      <dgm:spPr/>
    </dgm:pt>
    <dgm:pt modelId="{16B7BFBD-1EAA-4F7C-8DDC-5C7892665597}" type="pres">
      <dgm:prSet presAssocID="{8C41B320-9375-4E89-B986-8FD03FDE8E63}" presName="ParentShape2" presStyleLbl="alignImgPlace1" presStyleIdx="1" presStyleCnt="2">
        <dgm:presLayoutVars/>
      </dgm:prSet>
      <dgm:spPr/>
    </dgm:pt>
  </dgm:ptLst>
  <dgm:cxnLst>
    <dgm:cxn modelId="{25F5DC16-FF4A-47FE-9ECF-062735A8B5A8}" type="presOf" srcId="{8256182A-FA65-4F75-8466-F2A5B4E46340}" destId="{16B7BFBD-1EAA-4F7C-8DDC-5C7892665597}" srcOrd="1" destOrd="0" presId="urn:microsoft.com/office/officeart/2009/3/layout/OpposingIdeas"/>
    <dgm:cxn modelId="{090E0F26-5A53-4563-9CEA-45E14BFD546F}" type="presOf" srcId="{8256182A-FA65-4F75-8466-F2A5B4E46340}" destId="{A8F1B555-81CF-4364-A91B-146869F43E37}" srcOrd="0" destOrd="0" presId="urn:microsoft.com/office/officeart/2009/3/layout/OpposingIdeas"/>
    <dgm:cxn modelId="{EBB6562A-FA96-43F5-BEC0-AD1558C4AAB9}" srcId="{8C41B320-9375-4E89-B986-8FD03FDE8E63}" destId="{8256182A-FA65-4F75-8466-F2A5B4E46340}" srcOrd="1" destOrd="0" parTransId="{02FAF1D0-6C9C-4DFA-B2FE-53E45144681C}" sibTransId="{359F3A68-3B2C-4AEC-8C06-F932DFDD54EE}"/>
    <dgm:cxn modelId="{1D726A37-6E42-4533-BB6D-632ABFD7F44D}" type="presOf" srcId="{AF83AA9C-B71F-4957-91D6-12FF36453651}" destId="{ACC3A974-1C9E-4751-B148-304012FF418F}" srcOrd="0" destOrd="0" presId="urn:microsoft.com/office/officeart/2009/3/layout/OpposingIdeas"/>
    <dgm:cxn modelId="{CA27D96A-F6EE-4F64-A5E6-368E63427360}" srcId="{8256182A-FA65-4F75-8466-F2A5B4E46340}" destId="{E0222FD4-56B9-4E32-AE37-28DE5362D22C}" srcOrd="0" destOrd="0" parTransId="{1E952698-826F-4676-B9AB-96FD1FD4115E}" sibTransId="{4FB2896D-ED6D-4F00-A12E-AE12E207EBDF}"/>
    <dgm:cxn modelId="{33D71585-7019-4DAF-8F95-7C8F49C7F5DC}" type="presOf" srcId="{AF83AA9C-B71F-4957-91D6-12FF36453651}" destId="{7366812E-5824-4660-8567-42AB07045B2E}" srcOrd="1" destOrd="0" presId="urn:microsoft.com/office/officeart/2009/3/layout/OpposingIdeas"/>
    <dgm:cxn modelId="{7D4B50A2-4436-4687-BA61-DC730301C28B}" srcId="{8C41B320-9375-4E89-B986-8FD03FDE8E63}" destId="{AF83AA9C-B71F-4957-91D6-12FF36453651}" srcOrd="0" destOrd="0" parTransId="{5EDC890E-7DB2-4918-B355-4252F4FC6419}" sibTransId="{05EB1982-DC8D-4DEC-A833-E7562209F9CC}"/>
    <dgm:cxn modelId="{8FAF99A6-A453-4FA9-ACB3-262F1319E4EE}" type="presOf" srcId="{8C41B320-9375-4E89-B986-8FD03FDE8E63}" destId="{92B86692-C1C5-4935-B3EC-D435AB26408B}" srcOrd="0" destOrd="0" presId="urn:microsoft.com/office/officeart/2009/3/layout/OpposingIdeas"/>
    <dgm:cxn modelId="{D6BBAED0-2BC5-48E0-9393-4BA0C356911D}" type="presOf" srcId="{E0222FD4-56B9-4E32-AE37-28DE5362D22C}" destId="{EE28B6C9-2EA0-49A8-B26A-DF2DC63EFD55}" srcOrd="0" destOrd="0" presId="urn:microsoft.com/office/officeart/2009/3/layout/OpposingIdeas"/>
    <dgm:cxn modelId="{2D97EFEB-EED2-49BD-AD28-EAA5A67E13B5}" type="presOf" srcId="{A1B0FC10-728B-4BC6-B3EB-906DB159B481}" destId="{D88C1E2B-1B55-48BC-8040-113E81A8451F}" srcOrd="0" destOrd="0" presId="urn:microsoft.com/office/officeart/2009/3/layout/OpposingIdeas"/>
    <dgm:cxn modelId="{5F5A75EF-A771-4A85-A384-A6B8726B0A9E}" srcId="{AF83AA9C-B71F-4957-91D6-12FF36453651}" destId="{A1B0FC10-728B-4BC6-B3EB-906DB159B481}" srcOrd="0" destOrd="0" parTransId="{EDB7EB60-4715-4077-BD5B-233A192CD481}" sibTransId="{9BAD39C7-6FC9-4042-BB5B-397084E0A78C}"/>
    <dgm:cxn modelId="{D9C8C9BE-68B7-4D0D-92E6-D842F6E41713}" type="presParOf" srcId="{92B86692-C1C5-4935-B3EC-D435AB26408B}" destId="{69FA8565-A3BF-45ED-946E-F9FA97E5CB85}" srcOrd="0" destOrd="0" presId="urn:microsoft.com/office/officeart/2009/3/layout/OpposingIdeas"/>
    <dgm:cxn modelId="{09445995-1E47-4B15-8D63-6F67FA618282}" type="presParOf" srcId="{92B86692-C1C5-4935-B3EC-D435AB26408B}" destId="{0BA9773D-90E8-41FB-9FCE-09B8F7658D98}" srcOrd="1" destOrd="0" presId="urn:microsoft.com/office/officeart/2009/3/layout/OpposingIdeas"/>
    <dgm:cxn modelId="{E0FA66CF-AC06-4693-B24C-D05F58C418DF}" type="presParOf" srcId="{92B86692-C1C5-4935-B3EC-D435AB26408B}" destId="{D88C1E2B-1B55-48BC-8040-113E81A8451F}" srcOrd="2" destOrd="0" presId="urn:microsoft.com/office/officeart/2009/3/layout/OpposingIdeas"/>
    <dgm:cxn modelId="{E888911A-B452-4CFE-93C3-E9E1498C4EFC}" type="presParOf" srcId="{92B86692-C1C5-4935-B3EC-D435AB26408B}" destId="{EE28B6C9-2EA0-49A8-B26A-DF2DC63EFD55}" srcOrd="3" destOrd="0" presId="urn:microsoft.com/office/officeart/2009/3/layout/OpposingIdeas"/>
    <dgm:cxn modelId="{B6B208DC-13FA-41FA-B049-9E1EB0A9420D}" type="presParOf" srcId="{92B86692-C1C5-4935-B3EC-D435AB26408B}" destId="{ACC3A974-1C9E-4751-B148-304012FF418F}" srcOrd="4" destOrd="0" presId="urn:microsoft.com/office/officeart/2009/3/layout/OpposingIdeas"/>
    <dgm:cxn modelId="{699A5720-BF23-4EF4-A8C3-3476D6E44DD0}" type="presParOf" srcId="{92B86692-C1C5-4935-B3EC-D435AB26408B}" destId="{7366812E-5824-4660-8567-42AB07045B2E}" srcOrd="5" destOrd="0" presId="urn:microsoft.com/office/officeart/2009/3/layout/OpposingIdeas"/>
    <dgm:cxn modelId="{16348990-CCB8-4807-8D9A-877F45AABD08}" type="presParOf" srcId="{92B86692-C1C5-4935-B3EC-D435AB26408B}" destId="{A8F1B555-81CF-4364-A91B-146869F43E37}" srcOrd="6" destOrd="0" presId="urn:microsoft.com/office/officeart/2009/3/layout/OpposingIdeas"/>
    <dgm:cxn modelId="{8BFD87E6-9B73-41B3-BDB9-D96EEA4C4C4C}" type="presParOf" srcId="{92B86692-C1C5-4935-B3EC-D435AB26408B}" destId="{16B7BFBD-1EAA-4F7C-8DDC-5C7892665597}" srcOrd="7" destOrd="0" presId="urn:microsoft.com/office/officeart/2009/3/layout/OpposingIdea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A8565-A3BF-45ED-946E-F9FA97E5CB85}">
      <dsp:nvSpPr>
        <dsp:cNvPr id="0" name=""/>
        <dsp:cNvSpPr/>
      </dsp:nvSpPr>
      <dsp:spPr>
        <a:xfrm>
          <a:off x="1524040" y="553230"/>
          <a:ext cx="3993997" cy="2147835"/>
        </a:xfrm>
        <a:prstGeom prst="round2DiagRect">
          <a:avLst>
            <a:gd name="adj1" fmla="val 0"/>
            <a:gd name="adj2" fmla="val 1667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BA9773D-90E8-41FB-9FCE-09B8F7658D98}">
      <dsp:nvSpPr>
        <dsp:cNvPr id="0" name=""/>
        <dsp:cNvSpPr/>
      </dsp:nvSpPr>
      <dsp:spPr>
        <a:xfrm>
          <a:off x="3521039" y="781031"/>
          <a:ext cx="532" cy="1692233"/>
        </a:xfrm>
        <a:prstGeom prst="line">
          <a:avLst/>
        </a:prstGeom>
        <a:noFill/>
        <a:ln w="6350" cap="flat" cmpd="sng" algn="ctr">
          <a:solidFill>
            <a:schemeClr val="dk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D88C1E2B-1B55-48BC-8040-113E81A8451F}">
      <dsp:nvSpPr>
        <dsp:cNvPr id="0" name=""/>
        <dsp:cNvSpPr/>
      </dsp:nvSpPr>
      <dsp:spPr>
        <a:xfrm>
          <a:off x="1657174" y="715945"/>
          <a:ext cx="1730732" cy="182240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36220" tIns="236220" rIns="236220" bIns="236220" numCol="1" spcCol="1270" anchor="t" anchorCtr="0">
          <a:noAutofit/>
        </a:bodyPr>
        <a:lstStyle/>
        <a:p>
          <a:pPr marL="0" lvl="0" indent="0" algn="l" defTabSz="2755900">
            <a:lnSpc>
              <a:spcPct val="90000"/>
            </a:lnSpc>
            <a:spcBef>
              <a:spcPct val="0"/>
            </a:spcBef>
            <a:spcAft>
              <a:spcPct val="35000"/>
            </a:spcAft>
            <a:buNone/>
          </a:pPr>
          <a:r>
            <a:rPr lang="en-US" sz="6200" kern="1200" dirty="0"/>
            <a:t>49%</a:t>
          </a:r>
        </a:p>
      </dsp:txBody>
      <dsp:txXfrm>
        <a:off x="1657174" y="715945"/>
        <a:ext cx="1730732" cy="1822405"/>
      </dsp:txXfrm>
    </dsp:sp>
    <dsp:sp modelId="{EE28B6C9-2EA0-49A8-B26A-DF2DC63EFD55}">
      <dsp:nvSpPr>
        <dsp:cNvPr id="0" name=""/>
        <dsp:cNvSpPr/>
      </dsp:nvSpPr>
      <dsp:spPr>
        <a:xfrm>
          <a:off x="3654172" y="715945"/>
          <a:ext cx="1730732" cy="182240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36220" tIns="236220" rIns="236220" bIns="236220" numCol="1" spcCol="1270" anchor="t" anchorCtr="0">
          <a:noAutofit/>
        </a:bodyPr>
        <a:lstStyle/>
        <a:p>
          <a:pPr marL="0" lvl="0" indent="0" algn="l" defTabSz="2755900">
            <a:lnSpc>
              <a:spcPct val="90000"/>
            </a:lnSpc>
            <a:spcBef>
              <a:spcPct val="0"/>
            </a:spcBef>
            <a:spcAft>
              <a:spcPct val="35000"/>
            </a:spcAft>
            <a:buNone/>
          </a:pPr>
          <a:r>
            <a:rPr lang="en-US" sz="6200" kern="1200" dirty="0"/>
            <a:t>16%</a:t>
          </a:r>
        </a:p>
      </dsp:txBody>
      <dsp:txXfrm>
        <a:off x="3654172" y="715945"/>
        <a:ext cx="1730732" cy="1822405"/>
      </dsp:txXfrm>
    </dsp:sp>
    <dsp:sp modelId="{7366812E-5824-4660-8567-42AB07045B2E}">
      <dsp:nvSpPr>
        <dsp:cNvPr id="0" name=""/>
        <dsp:cNvSpPr/>
      </dsp:nvSpPr>
      <dsp:spPr>
        <a:xfrm rot="16200000">
          <a:off x="19661" y="838713"/>
          <a:ext cx="2343093" cy="665666"/>
        </a:xfrm>
        <a:prstGeom prst="rightArrow">
          <a:avLst>
            <a:gd name="adj1" fmla="val 49830"/>
            <a:gd name="adj2" fmla="val 60660"/>
          </a:avLst>
        </a:prstGeom>
        <a:solidFill>
          <a:schemeClr val="dk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txBody>
        <a:bodyPr spcFirstLastPara="0" vert="horz" wrap="square" lIns="57150" tIns="57150" rIns="57150" bIns="57150" numCol="1" spcCol="1270" anchor="ctr" anchorCtr="0">
          <a:noAutofit/>
        </a:bodyPr>
        <a:lstStyle/>
        <a:p>
          <a:pPr marL="0" lvl="0" indent="0" algn="r" defTabSz="666750">
            <a:lnSpc>
              <a:spcPct val="90000"/>
            </a:lnSpc>
            <a:spcBef>
              <a:spcPct val="0"/>
            </a:spcBef>
            <a:spcAft>
              <a:spcPct val="35000"/>
            </a:spcAft>
            <a:buNone/>
          </a:pPr>
          <a:r>
            <a:rPr lang="en-US" sz="1500" kern="1200"/>
            <a:t>Veteran Population</a:t>
          </a:r>
          <a:endParaRPr lang="en-US" sz="1500" kern="1200" dirty="0"/>
        </a:p>
      </dsp:txBody>
      <dsp:txXfrm>
        <a:off x="120266" y="1106300"/>
        <a:ext cx="2141883" cy="331702"/>
      </dsp:txXfrm>
    </dsp:sp>
    <dsp:sp modelId="{16B7BFBD-1EAA-4F7C-8DDC-5C7892665597}">
      <dsp:nvSpPr>
        <dsp:cNvPr id="0" name=""/>
        <dsp:cNvSpPr/>
      </dsp:nvSpPr>
      <dsp:spPr>
        <a:xfrm rot="5400000">
          <a:off x="4679324" y="1749916"/>
          <a:ext cx="2343093" cy="665666"/>
        </a:xfrm>
        <a:prstGeom prst="rightArrow">
          <a:avLst>
            <a:gd name="adj1" fmla="val 49830"/>
            <a:gd name="adj2" fmla="val 60660"/>
          </a:avLst>
        </a:prstGeom>
        <a:solidFill>
          <a:schemeClr val="dk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txBody>
        <a:bodyPr spcFirstLastPara="0" vert="horz" wrap="square" lIns="57150" tIns="57150" rIns="57150" bIns="57150" numCol="1" spcCol="1270" anchor="ctr" anchorCtr="0">
          <a:noAutofit/>
        </a:bodyPr>
        <a:lstStyle/>
        <a:p>
          <a:pPr marL="0" lvl="0" indent="0" algn="r" defTabSz="666750">
            <a:lnSpc>
              <a:spcPct val="90000"/>
            </a:lnSpc>
            <a:spcBef>
              <a:spcPct val="0"/>
            </a:spcBef>
            <a:spcAft>
              <a:spcPct val="35000"/>
            </a:spcAft>
            <a:buNone/>
          </a:pPr>
          <a:r>
            <a:rPr lang="en-US" sz="1500" kern="1200"/>
            <a:t>USA-General Population</a:t>
          </a:r>
          <a:endParaRPr lang="en-US" sz="1500" kern="1200" dirty="0"/>
        </a:p>
      </dsp:txBody>
      <dsp:txXfrm>
        <a:off x="4779929" y="1816293"/>
        <a:ext cx="2141883" cy="331702"/>
      </dsp:txXfrm>
    </dsp:sp>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3/12/2026</a:t>
            </a:fld>
            <a:endParaRPr lang="en-US"/>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arketplace.va.gov/innovations/age-friendly-health-system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a:p>
        </p:txBody>
      </p:sp>
    </p:spTree>
    <p:extLst>
      <p:ext uri="{BB962C8B-B14F-4D97-AF65-F5344CB8AC3E}">
        <p14:creationId xmlns:p14="http://schemas.microsoft.com/office/powerpoint/2010/main" val="2869575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venir"/>
                <a:ea typeface="Avenir"/>
                <a:cs typeface="Avenir"/>
                <a:sym typeface="Avenir"/>
              </a:rPr>
              <a:t>11</a:t>
            </a:fld>
            <a:endParaRPr lang="en-US" sz="1200" b="0" i="0" u="none" strike="noStrike" cap="none">
              <a:solidFill>
                <a:schemeClr val="dk1"/>
              </a:solidFill>
              <a:latin typeface="Avenir"/>
              <a:ea typeface="Avenir"/>
              <a:cs typeface="Avenir"/>
              <a:sym typeface="Avenir"/>
            </a:endParaRPr>
          </a:p>
        </p:txBody>
      </p:sp>
    </p:spTree>
    <p:extLst>
      <p:ext uri="{BB962C8B-B14F-4D97-AF65-F5344CB8AC3E}">
        <p14:creationId xmlns:p14="http://schemas.microsoft.com/office/powerpoint/2010/main" val="2514909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venir"/>
                <a:ea typeface="Avenir"/>
                <a:cs typeface="Avenir"/>
                <a:sym typeface="Avenir"/>
              </a:rPr>
              <a:t>12</a:t>
            </a:fld>
            <a:endParaRPr lang="en-US" sz="1200" b="0" i="0" u="none" strike="noStrike" cap="none">
              <a:solidFill>
                <a:schemeClr val="dk1"/>
              </a:solidFill>
              <a:latin typeface="Avenir"/>
              <a:ea typeface="Avenir"/>
              <a:cs typeface="Avenir"/>
              <a:sym typeface="Avenir"/>
            </a:endParaRPr>
          </a:p>
        </p:txBody>
      </p:sp>
    </p:spTree>
    <p:extLst>
      <p:ext uri="{BB962C8B-B14F-4D97-AF65-F5344CB8AC3E}">
        <p14:creationId xmlns:p14="http://schemas.microsoft.com/office/powerpoint/2010/main" val="206197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2D9D7-9D0E-5FE5-23E0-C055974EE8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11475-5FD2-5262-4815-1498E0640C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74F51-9912-B448-8086-40EBEAC51524}"/>
              </a:ext>
            </a:extLst>
          </p:cNvPr>
          <p:cNvSpPr>
            <a:spLocks noGrp="1"/>
          </p:cNvSpPr>
          <p:nvPr>
            <p:ph type="body" idx="1"/>
          </p:nvPr>
        </p:nvSpPr>
        <p:spPr/>
        <p:txBody>
          <a:bodyPr/>
          <a:lstStyle/>
          <a:p>
            <a:r>
              <a:rPr lang="en-US" sz="1200" b="0" i="0" u="none" strike="noStrike" cap="none" dirty="0">
                <a:solidFill>
                  <a:schemeClr val="dk1"/>
                </a:solidFill>
                <a:effectLst/>
                <a:latin typeface="Avenir"/>
                <a:ea typeface="Avenir"/>
                <a:cs typeface="Avenir"/>
                <a:sym typeface="Avenir"/>
              </a:rPr>
              <a:t>“This story is such a great reminder that Age‑Friendly care isn’t rocket science — it’s about listening to what truly matters to a Veteran and coordinating the right support around that goal.</a:t>
            </a:r>
          </a:p>
          <a:p>
            <a:r>
              <a:rPr lang="en-US" sz="1200" b="0" i="0" u="none" strike="noStrike" cap="none" dirty="0">
                <a:solidFill>
                  <a:schemeClr val="dk1"/>
                </a:solidFill>
                <a:effectLst/>
                <a:latin typeface="Avenir"/>
                <a:ea typeface="Avenir"/>
                <a:cs typeface="Avenir"/>
                <a:sym typeface="Avenir"/>
              </a:rPr>
              <a:t>In this case, a CLC Veteran at the Sioux Falls VA, shared during his care plan meeting that his Honor Flight was coming up. This was a once‑in‑a‑lifetime opportunity for him — something he’d dreamed about for years — and he was heartbroken at the thought he might not be able to go. (The team knew there was no way he’d be discharged in time)</a:t>
            </a:r>
          </a:p>
          <a:p>
            <a:r>
              <a:rPr lang="en-US" sz="1200" b="0" i="0" u="none" strike="noStrike" cap="none" dirty="0">
                <a:solidFill>
                  <a:schemeClr val="dk1"/>
                </a:solidFill>
                <a:effectLst/>
                <a:latin typeface="Avenir"/>
                <a:ea typeface="Avenir"/>
                <a:cs typeface="Avenir"/>
                <a:sym typeface="Avenir"/>
              </a:rPr>
              <a:t>The team paused and said, ‘Okay, if this is what matters most, how do we make it happen?’ And that’s where the 4Ms came to life. They made small but thoughtful adjustments to his medications (holding Lasix so he could avoid needing to get up multiple times during the flight and preparing med boxes to take with him), prepared the mobility equipment he’d need for a long travel day (swapping bulky equipment for portable, lightweight walker and wheelchair for the day) and focused therapy on building his strength to successfully complete needed transfers during the trip. They coordinated transportation, planned for comfort, and supported his mood and confidence as the trip approached.</a:t>
            </a:r>
          </a:p>
          <a:p>
            <a:r>
              <a:rPr lang="en-US" sz="1200" b="0" i="0" u="none" strike="noStrike" cap="none" dirty="0">
                <a:solidFill>
                  <a:schemeClr val="dk1"/>
                </a:solidFill>
                <a:effectLst/>
                <a:latin typeface="Avenir"/>
                <a:ea typeface="Avenir"/>
                <a:cs typeface="Avenir"/>
                <a:sym typeface="Avenir"/>
              </a:rPr>
              <a:t>None of these steps were complicated on their own. But together, they removed the barriers standing between him and something incredibly meaningful. And because of that coordinated effort, he made the Honor Flight — returning with a huge smile and a renewed sense of purpose which carried over to his motivation for recovery during the duration of his inpatient stay.</a:t>
            </a:r>
          </a:p>
          <a:p>
            <a:r>
              <a:rPr lang="en-US" sz="1200" b="0" i="0" u="none" strike="noStrike" cap="none" dirty="0">
                <a:solidFill>
                  <a:schemeClr val="dk1"/>
                </a:solidFill>
                <a:effectLst/>
                <a:latin typeface="Avenir"/>
                <a:ea typeface="Avenir"/>
                <a:cs typeface="Avenir"/>
                <a:sym typeface="Avenir"/>
              </a:rPr>
              <a:t>This story shows what Age‑Friendly care really is: small, intentional actions centered around what matters most to the Veteran — and the impact can be absolutely life‑changing.”</a:t>
            </a:r>
          </a:p>
          <a:p>
            <a:pPr lvl="0"/>
            <a:endParaRPr lang="en-US" dirty="0"/>
          </a:p>
        </p:txBody>
      </p:sp>
      <p:sp>
        <p:nvSpPr>
          <p:cNvPr id="4" name="Slide Number Placeholder 3">
            <a:extLst>
              <a:ext uri="{FF2B5EF4-FFF2-40B4-BE49-F238E27FC236}">
                <a16:creationId xmlns:a16="http://schemas.microsoft.com/office/drawing/2014/main" id="{36A340C1-E49C-540C-56B4-F0EE3DB5A4E8}"/>
              </a:ext>
            </a:extLst>
          </p:cNvPr>
          <p:cNvSpPr>
            <a:spLocks noGrp="1"/>
          </p:cNvSpPr>
          <p:nvPr>
            <p:ph type="sldNum" sz="quarter" idx="5"/>
          </p:nvPr>
        </p:nvSpPr>
        <p:spPr/>
        <p:txBody>
          <a:bodyPr/>
          <a:lstStyle/>
          <a:p>
            <a:fld id="{22B8B200-02BD-4FE4-A1B4-A409E4676C8B}" type="slidenum">
              <a:rPr lang="en-US" smtClean="0"/>
              <a:t>13</a:t>
            </a:fld>
            <a:endParaRPr lang="en-US"/>
          </a:p>
        </p:txBody>
      </p:sp>
    </p:spTree>
    <p:extLst>
      <p:ext uri="{BB962C8B-B14F-4D97-AF65-F5344CB8AC3E}">
        <p14:creationId xmlns:p14="http://schemas.microsoft.com/office/powerpoint/2010/main" val="1967462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US" sz="1200" b="0" i="0" u="none" strike="noStrike" cap="none" dirty="0">
              <a:solidFill>
                <a:schemeClr val="dk1"/>
              </a:solidFill>
              <a:effectLst/>
              <a:latin typeface="Avenir"/>
              <a:ea typeface="Avenir"/>
              <a:cs typeface="Avenir"/>
              <a:sym typeface="Aveni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6F2049-C8CD-42D6-8FA5-EEA0795F2F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838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Working with students and residents at NCOPE has always got me thinking about what I wish I knew earlier in my career.</a:t>
            </a:r>
          </a:p>
          <a:p>
            <a:pPr fontAlgn="t"/>
            <a:r>
              <a:rPr lang="en-US" sz="1200" b="0" i="0" kern="1200" dirty="0">
                <a:solidFill>
                  <a:schemeClr val="tx1"/>
                </a:solidFill>
                <a:effectLst/>
                <a:latin typeface="+mn-lt"/>
                <a:ea typeface="+mn-ea"/>
                <a:cs typeface="+mn-cs"/>
              </a:rPr>
              <a:t>Not a new material. Not a new component or device. But a better way to organize my thinking when working with older adults.</a:t>
            </a:r>
          </a:p>
          <a:p>
            <a:pPr fontAlgn="t"/>
            <a:r>
              <a:rPr lang="en-US" sz="1200" b="0" i="0" kern="1200" dirty="0">
                <a:solidFill>
                  <a:schemeClr val="tx1"/>
                </a:solidFill>
                <a:effectLst/>
                <a:latin typeface="+mn-lt"/>
                <a:ea typeface="+mn-ea"/>
                <a:cs typeface="+mn-cs"/>
              </a:rPr>
              <a:t>Looking back, I realize I was often doing the right things — but maybe not always in the right order.</a:t>
            </a:r>
          </a:p>
          <a:p>
            <a:pPr fontAlgn="t"/>
            <a:r>
              <a:rPr lang="en-US" sz="1200" b="0" i="0" kern="1200" dirty="0">
                <a:solidFill>
                  <a:schemeClr val="tx1"/>
                </a:solidFill>
                <a:effectLst/>
                <a:latin typeface="+mn-lt"/>
                <a:ea typeface="+mn-ea"/>
                <a:cs typeface="+mn-cs"/>
              </a:rPr>
              <a:t>What I want to share today is an application of the 4Ms framework that gives structure to things many of us already do intuitively — to help make aging adult care more consistent, safer, and more patient‑centered.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14209DE-38A4-42A1-A18D-E16C4B1DCDC6}" type="slidenum">
              <a:rPr lang="en-US" smtClean="0"/>
              <a:t>15</a:t>
            </a:fld>
            <a:endParaRPr lang="en-US"/>
          </a:p>
        </p:txBody>
      </p:sp>
    </p:spTree>
    <p:extLst>
      <p:ext uri="{BB962C8B-B14F-4D97-AF65-F5344CB8AC3E}">
        <p14:creationId xmlns:p14="http://schemas.microsoft.com/office/powerpoint/2010/main" val="3581800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Heather already provided a great overview of the </a:t>
            </a:r>
            <a:r>
              <a:rPr lang="en-US" sz="1200" b="1" kern="1200" dirty="0">
                <a:solidFill>
                  <a:schemeClr val="tx1"/>
                </a:solidFill>
                <a:effectLst/>
                <a:latin typeface="+mn-lt"/>
                <a:ea typeface="+mn-ea"/>
                <a:cs typeface="+mn-cs"/>
              </a:rPr>
              <a:t>VA’s </a:t>
            </a:r>
            <a:r>
              <a:rPr lang="en-US" sz="1200" b="0" kern="1200" dirty="0">
                <a:solidFill>
                  <a:schemeClr val="tx1"/>
                </a:solidFill>
                <a:effectLst/>
                <a:latin typeface="+mn-lt"/>
                <a:ea typeface="+mn-ea"/>
                <a:cs typeface="+mn-cs"/>
              </a:rPr>
              <a:t>approach to age-friendly health systems and the 4Ms framework, so I will not repeat what you already know!</a:t>
            </a:r>
            <a:endParaRPr lang="en-US" sz="120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Instead, my job for the next ten minutes is simple: to relate the 4Ms directly to orthotics and prosthetics — the way we evaluate, design, deliver, and follow up with our older adult patients.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Looking back at my 15 years of patient care, if I was able to apply the 4M framework as a whole both methodically and deliberately, I believe many of those challenging cases would have been made easier if I hadn’t just missed one of the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14209DE-38A4-42A1-A18D-E16C4B1DCDC6}" type="slidenum">
              <a:rPr lang="en-US" smtClean="0"/>
              <a:t>16</a:t>
            </a:fld>
            <a:endParaRPr lang="en-US"/>
          </a:p>
        </p:txBody>
      </p:sp>
    </p:spTree>
    <p:extLst>
      <p:ext uri="{BB962C8B-B14F-4D97-AF65-F5344CB8AC3E}">
        <p14:creationId xmlns:p14="http://schemas.microsoft.com/office/powerpoint/2010/main" val="1489648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start with the first M: </a:t>
            </a:r>
            <a:r>
              <a:rPr lang="en-US" sz="1200" b="1" kern="1200" dirty="0">
                <a:solidFill>
                  <a:schemeClr val="tx1"/>
                </a:solidFill>
                <a:effectLst/>
                <a:latin typeface="+mn-lt"/>
                <a:ea typeface="+mn-ea"/>
                <a:cs typeface="+mn-cs"/>
              </a:rPr>
              <a:t>What Matters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4Ms, “What Matters” is about aligning care with the older adult’s goals and preferences — not our default goals.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Here’s an O&amp;P truth: we’re trained </a:t>
            </a:r>
            <a:r>
              <a:rPr lang="en-US" sz="1200" i="1" kern="1200" dirty="0">
                <a:solidFill>
                  <a:schemeClr val="tx1"/>
                </a:solidFill>
                <a:effectLst/>
                <a:latin typeface="+mn-lt"/>
                <a:ea typeface="+mn-ea"/>
                <a:cs typeface="+mn-cs"/>
              </a:rPr>
              <a:t>from school to the clinic </a:t>
            </a:r>
            <a:r>
              <a:rPr lang="en-US" sz="1200" kern="1200" dirty="0">
                <a:solidFill>
                  <a:schemeClr val="tx1"/>
                </a:solidFill>
                <a:effectLst/>
                <a:latin typeface="+mn-lt"/>
                <a:ea typeface="+mn-ea"/>
                <a:cs typeface="+mn-cs"/>
              </a:rPr>
              <a:t>to think in terms of </a:t>
            </a:r>
            <a:r>
              <a:rPr lang="en-US" sz="1200" b="1" kern="1200" dirty="0">
                <a:solidFill>
                  <a:schemeClr val="tx1"/>
                </a:solidFill>
                <a:effectLst/>
                <a:latin typeface="+mn-lt"/>
                <a:ea typeface="+mn-ea"/>
                <a:cs typeface="+mn-cs"/>
              </a:rPr>
              <a:t>diagnoses and devices</a:t>
            </a:r>
            <a:r>
              <a:rPr lang="en-US" sz="1200" kern="1200" dirty="0">
                <a:solidFill>
                  <a:schemeClr val="tx1"/>
                </a:solidFill>
                <a:effectLst/>
                <a:latin typeface="+mn-lt"/>
                <a:ea typeface="+mn-ea"/>
                <a:cs typeface="+mn-cs"/>
              </a:rPr>
              <a:t>. The 4Ms asks us to think in </a:t>
            </a:r>
            <a:r>
              <a:rPr lang="en-US" sz="1200" b="1" kern="1200" dirty="0">
                <a:solidFill>
                  <a:schemeClr val="tx1"/>
                </a:solidFill>
                <a:effectLst/>
                <a:latin typeface="+mn-lt"/>
                <a:ea typeface="+mn-ea"/>
                <a:cs typeface="+mn-cs"/>
              </a:rPr>
              <a:t>life goals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older adults, “success” is rarely “I want to walk better.”  In reality, It’s more like: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want to get to the bathroom at night without falling.”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want to stand long enough to cook dinner for my family.”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want to be able to go to church again without being pushed down the aisle in a wheelchair.”</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if we don’t ask our patients what their goals are, and how they will measure their own success, we risk designing and delivering the right device for the wrong outcome.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Two patients can walk into your clinic with a diagnosis of </a:t>
            </a:r>
            <a:r>
              <a:rPr lang="en-US" sz="1200" b="1" kern="1200" dirty="0">
                <a:solidFill>
                  <a:schemeClr val="tx1"/>
                </a:solidFill>
                <a:effectLst/>
                <a:latin typeface="+mn-lt"/>
                <a:ea typeface="+mn-ea"/>
                <a:cs typeface="+mn-cs"/>
              </a:rPr>
              <a:t>diabetic neuropathy</a:t>
            </a:r>
            <a:r>
              <a:rPr lang="en-US" sz="1200" kern="1200" dirty="0">
                <a:solidFill>
                  <a:schemeClr val="tx1"/>
                </a:solidFill>
                <a:effectLst/>
                <a:latin typeface="+mn-lt"/>
                <a:ea typeface="+mn-ea"/>
                <a:cs typeface="+mn-cs"/>
              </a:rPr>
              <a:t> and a history of skin breakdown. Both have a prescription for a custom AFOs. So same diagnosis, same prescription.</a:t>
            </a:r>
          </a:p>
          <a:p>
            <a:r>
              <a:rPr lang="en-US" sz="1200" kern="1200" dirty="0">
                <a:solidFill>
                  <a:schemeClr val="tx1"/>
                </a:solidFill>
                <a:effectLst/>
                <a:latin typeface="+mn-lt"/>
                <a:ea typeface="+mn-ea"/>
                <a:cs typeface="+mn-cs"/>
              </a:rPr>
              <a:t>But what matters may be different: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patient may want to be able to safely walk outside and maintain their independence.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 maybe we are fitting this patient with a dynamic energy storing AFO, multiple heel wedges for different shoes, referring them to physical therapy and scheduling follow ups every 3 months to check for adverse skin issues due to motion.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other wants to transfer safely at home and reduce fear of falling.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 maybe we are fitting this patient with a solid ankle AFO for maximum stability, teaching their caregiver to regularly check their skin and following up once a year to ensure the integrity of the device and to change straps.</a:t>
            </a:r>
          </a:p>
          <a:p>
            <a:pPr marL="0" indent="0">
              <a:buFont typeface="Arial" panose="020B0604020202020204" pitchFamily="34" charset="0"/>
              <a:buNone/>
            </a:pP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Same “problem list.” Totally different design priorities, training plan, and follow-up.</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Here’s the practice change we can make — and it’s tiny: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Add one sentence to every eval, and document it:</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“What are you hoping this device helps you do that you can’t do now?”</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Then at follow-up, judge success against that — not just ask are you having “any rubbing?” and “are you wearing it?”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we don’t define what matters, we end up optimizing the device — not the patient’s life.</a:t>
            </a:r>
          </a:p>
          <a:p>
            <a:endParaRPr lang="en-US" dirty="0"/>
          </a:p>
        </p:txBody>
      </p:sp>
      <p:sp>
        <p:nvSpPr>
          <p:cNvPr id="4" name="Slide Number Placeholder 3"/>
          <p:cNvSpPr>
            <a:spLocks noGrp="1"/>
          </p:cNvSpPr>
          <p:nvPr>
            <p:ph type="sldNum" sz="quarter" idx="5"/>
          </p:nvPr>
        </p:nvSpPr>
        <p:spPr/>
        <p:txBody>
          <a:bodyPr/>
          <a:lstStyle/>
          <a:p>
            <a:fld id="{414209DE-38A4-42A1-A18D-E16C4B1DCDC6}" type="slidenum">
              <a:rPr lang="en-US" smtClean="0"/>
              <a:t>17</a:t>
            </a:fld>
            <a:endParaRPr lang="en-US"/>
          </a:p>
        </p:txBody>
      </p:sp>
    </p:spTree>
    <p:extLst>
      <p:ext uri="{BB962C8B-B14F-4D97-AF65-F5344CB8AC3E}">
        <p14:creationId xmlns:p14="http://schemas.microsoft.com/office/powerpoint/2010/main" val="2552874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Second M: </a:t>
            </a:r>
            <a:r>
              <a:rPr lang="en-US" sz="1200" b="1" kern="1200" dirty="0">
                <a:solidFill>
                  <a:schemeClr val="tx1"/>
                </a:solidFill>
                <a:effectLst/>
                <a:latin typeface="+mn-lt"/>
                <a:ea typeface="+mn-ea"/>
                <a:cs typeface="+mn-cs"/>
              </a:rPr>
              <a:t>Medication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4Ms calls out that medications can impact older adults in ways that affect function and safety — and can even interfere with the next two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mentation and mobility. </a:t>
            </a:r>
          </a:p>
          <a:p>
            <a:r>
              <a:rPr lang="en-US" sz="1200" kern="1200" dirty="0">
                <a:solidFill>
                  <a:schemeClr val="tx1"/>
                </a:solidFill>
                <a:effectLst/>
                <a:latin typeface="+mn-lt"/>
                <a:ea typeface="+mn-ea"/>
                <a:cs typeface="+mn-cs"/>
              </a:rPr>
              <a:t>Now, we obviously don’t prescribe meds in O&amp;P — but medication effects absolutely effect our treatments and show up in our outcomes.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are some medication-related patterns most of us see when we treat older adults, even if we don’t label them that way:</a:t>
            </a:r>
          </a:p>
          <a:p>
            <a:pPr lvl="0"/>
            <a:r>
              <a:rPr lang="en-US" sz="1200" kern="1200" dirty="0">
                <a:solidFill>
                  <a:schemeClr val="tx1"/>
                </a:solidFill>
                <a:effectLst/>
                <a:latin typeface="+mn-lt"/>
                <a:ea typeface="+mn-ea"/>
                <a:cs typeface="+mn-cs"/>
              </a:rPr>
              <a:t>Dizziness or sedation — patients are at a higher fall risk right when they’re learning to use a new device, so additional external factors must be considered.</a:t>
            </a:r>
          </a:p>
          <a:p>
            <a:pPr lvl="0"/>
            <a:r>
              <a:rPr lang="en-US" sz="1200" kern="1200" dirty="0">
                <a:solidFill>
                  <a:schemeClr val="tx1"/>
                </a:solidFill>
                <a:effectLst/>
                <a:latin typeface="+mn-lt"/>
                <a:ea typeface="+mn-ea"/>
                <a:cs typeface="+mn-cs"/>
              </a:rPr>
              <a:t>Neuropathy management — changes in pain perception can change how quickly skin issues are noticed.</a:t>
            </a:r>
          </a:p>
          <a:p>
            <a:pPr lvl="0"/>
            <a:r>
              <a:rPr lang="en-US" sz="1200" kern="1200" dirty="0">
                <a:solidFill>
                  <a:schemeClr val="tx1"/>
                </a:solidFill>
                <a:effectLst/>
                <a:latin typeface="+mn-lt"/>
                <a:ea typeface="+mn-ea"/>
                <a:cs typeface="+mn-cs"/>
              </a:rPr>
              <a:t>Blood thinners — bruising or skin fragility can quickly become a fit/tolerance issue.</a:t>
            </a:r>
          </a:p>
          <a:p>
            <a:pPr lvl="0"/>
            <a:r>
              <a:rPr lang="en-US" sz="1200" kern="1200" dirty="0">
                <a:solidFill>
                  <a:schemeClr val="tx1"/>
                </a:solidFill>
                <a:effectLst/>
                <a:latin typeface="+mn-lt"/>
                <a:ea typeface="+mn-ea"/>
                <a:cs typeface="+mn-cs"/>
              </a:rPr>
              <a:t>Long-term steroid use — similarly, tissue tolerance and healing risk  associated with steroid use can change our “acceptable” pressure decisions.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this case, let us think about the older patient who falls after being fit with a new prosthesis. We could spend weeks and multiple appointments in the parallel bars tweaking alignment, when the real change was a </a:t>
            </a:r>
            <a:r>
              <a:rPr lang="en-US" sz="1200" b="1" kern="1200" dirty="0">
                <a:solidFill>
                  <a:schemeClr val="tx1"/>
                </a:solidFill>
                <a:effectLst/>
                <a:latin typeface="+mn-lt"/>
                <a:ea typeface="+mn-ea"/>
                <a:cs typeface="+mn-cs"/>
              </a:rPr>
              <a:t>new sleep medication</a:t>
            </a:r>
            <a:r>
              <a:rPr lang="en-US" sz="1200" kern="1200" dirty="0">
                <a:solidFill>
                  <a:schemeClr val="tx1"/>
                </a:solidFill>
                <a:effectLst/>
                <a:latin typeface="+mn-lt"/>
                <a:ea typeface="+mn-ea"/>
                <a:cs typeface="+mn-cs"/>
              </a:rPr>
              <a:t> which made them lightheaded and dizzy whenever they transition from sitting to standing.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Here’s the practice change — two questions: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every appointment, ask:</a:t>
            </a:r>
          </a:p>
          <a:p>
            <a:pPr lvl="0"/>
            <a:r>
              <a:rPr lang="en-US" sz="1200" b="1" kern="1200" dirty="0">
                <a:solidFill>
                  <a:schemeClr val="tx1"/>
                </a:solidFill>
                <a:effectLst/>
                <a:latin typeface="+mn-lt"/>
                <a:ea typeface="+mn-ea"/>
                <a:cs typeface="+mn-cs"/>
              </a:rPr>
              <a:t>“Have there been any medication changes in the last month?”</a:t>
            </a:r>
            <a:endParaRPr lang="en-US" sz="120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And</a:t>
            </a:r>
            <a:r>
              <a:rPr lang="en-US" sz="1200" b="1" kern="1200" dirty="0">
                <a:solidFill>
                  <a:schemeClr val="tx1"/>
                </a:solidFill>
                <a:effectLst/>
                <a:latin typeface="+mn-lt"/>
                <a:ea typeface="+mn-ea"/>
                <a:cs typeface="+mn-cs"/>
              </a:rPr>
              <a:t> “Have you experienced any new dizziness, sleepiness, or balance issues?”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they say yes, you don’t need to panic — just adjust. Slow the progression, reinforce assistive device use, consider PT/OT collaboration, and tighten your follow-up schedule.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Medication doesn’t live outside our scope — it lives inside our safety plan.</a:t>
            </a:r>
            <a:endParaRPr lang="en-US" dirty="0"/>
          </a:p>
          <a:p>
            <a:endParaRPr lang="en-US" dirty="0"/>
          </a:p>
        </p:txBody>
      </p:sp>
      <p:sp>
        <p:nvSpPr>
          <p:cNvPr id="4" name="Slide Number Placeholder 3"/>
          <p:cNvSpPr>
            <a:spLocks noGrp="1"/>
          </p:cNvSpPr>
          <p:nvPr>
            <p:ph type="sldNum" sz="quarter" idx="5"/>
          </p:nvPr>
        </p:nvSpPr>
        <p:spPr/>
        <p:txBody>
          <a:bodyPr/>
          <a:lstStyle/>
          <a:p>
            <a:fld id="{414209DE-38A4-42A1-A18D-E16C4B1DCDC6}" type="slidenum">
              <a:rPr lang="en-US" smtClean="0"/>
              <a:t>18</a:t>
            </a:fld>
            <a:endParaRPr lang="en-US"/>
          </a:p>
        </p:txBody>
      </p:sp>
    </p:spTree>
    <p:extLst>
      <p:ext uri="{BB962C8B-B14F-4D97-AF65-F5344CB8AC3E}">
        <p14:creationId xmlns:p14="http://schemas.microsoft.com/office/powerpoint/2010/main" val="1810581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Third M: </a:t>
            </a:r>
            <a:r>
              <a:rPr lang="en-US" sz="1200" b="1" kern="1200" dirty="0">
                <a:solidFill>
                  <a:schemeClr val="tx1"/>
                </a:solidFill>
                <a:effectLst/>
                <a:latin typeface="+mn-lt"/>
                <a:ea typeface="+mn-ea"/>
                <a:cs typeface="+mn-cs"/>
              </a:rPr>
              <a:t>Mentation</a:t>
            </a:r>
            <a:r>
              <a:rPr lang="en-US" sz="1200" kern="1200" dirty="0">
                <a:solidFill>
                  <a:schemeClr val="tx1"/>
                </a:solidFill>
                <a:effectLst/>
                <a:latin typeface="+mn-lt"/>
                <a:ea typeface="+mn-ea"/>
                <a:cs typeface="+mn-cs"/>
              </a:rPr>
              <a:t> —  our patients’ mind and mood. </a:t>
            </a:r>
          </a:p>
          <a:p>
            <a:r>
              <a:rPr lang="en-US" sz="1200" kern="1200" dirty="0">
                <a:solidFill>
                  <a:schemeClr val="tx1"/>
                </a:solidFill>
                <a:effectLst/>
                <a:latin typeface="+mn-lt"/>
                <a:ea typeface="+mn-ea"/>
                <a:cs typeface="+mn-cs"/>
              </a:rPr>
              <a:t>The framework emphasizes paying attention to cognition, mood, and changes that can affect outcomes.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O&amp;P, mentation shows up 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patient not remembering how to don/doff.”</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 reporting skin issues until they are severe.”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“Or not wearing the device leading us to think they must be non-compliant.”</a:t>
            </a:r>
          </a:p>
          <a:p>
            <a:r>
              <a:rPr lang="en-US" sz="1200" kern="1200" dirty="0">
                <a:solidFill>
                  <a:schemeClr val="tx1"/>
                </a:solidFill>
                <a:effectLst/>
                <a:latin typeface="+mn-lt"/>
                <a:ea typeface="+mn-ea"/>
                <a:cs typeface="+mn-cs"/>
              </a:rPr>
              <a:t>But a lot of that isn’t necessarily “non-compliance.” It’s a mismatch between cognitive load and what we fit them with.</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We’ve all seen it: an older adult with a history of </a:t>
            </a:r>
            <a:r>
              <a:rPr lang="en-US" sz="1200" b="1" kern="1200" dirty="0">
                <a:solidFill>
                  <a:schemeClr val="tx1"/>
                </a:solidFill>
                <a:effectLst/>
                <a:latin typeface="+mn-lt"/>
                <a:ea typeface="+mn-ea"/>
                <a:cs typeface="+mn-cs"/>
              </a:rPr>
              <a:t>stroke</a:t>
            </a:r>
            <a:r>
              <a:rPr lang="en-US" sz="1200" kern="1200" dirty="0">
                <a:solidFill>
                  <a:schemeClr val="tx1"/>
                </a:solidFill>
                <a:effectLst/>
                <a:latin typeface="+mn-lt"/>
                <a:ea typeface="+mn-ea"/>
                <a:cs typeface="+mn-cs"/>
              </a:rPr>
              <a:t>, mild cognitive impairment, and depression — we deliver an orthosis with multiple steps, multiple straps, and a complex break-in schedule. They nod in clinic, then it all falls apart at home, figuratively and sometimes literally. That’s not a bad patient. That’s a design and training miss.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Here’s the 3</a:t>
            </a:r>
            <a:r>
              <a:rPr lang="en-US" sz="1200" b="1" kern="1200" baseline="30000" dirty="0">
                <a:solidFill>
                  <a:schemeClr val="tx1"/>
                </a:solidFill>
                <a:effectLst/>
                <a:latin typeface="+mn-lt"/>
                <a:ea typeface="+mn-ea"/>
                <a:cs typeface="+mn-cs"/>
              </a:rPr>
              <a:t>rd</a:t>
            </a:r>
            <a:r>
              <a:rPr lang="en-US" sz="1200" b="1" kern="1200" dirty="0">
                <a:solidFill>
                  <a:schemeClr val="tx1"/>
                </a:solidFill>
                <a:effectLst/>
                <a:latin typeface="+mn-lt"/>
                <a:ea typeface="+mn-ea"/>
                <a:cs typeface="+mn-cs"/>
              </a:rPr>
              <a:t> M practice change: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Try using a </a:t>
            </a:r>
            <a:r>
              <a:rPr lang="en-US" sz="1200" b="1" kern="1200" dirty="0">
                <a:solidFill>
                  <a:schemeClr val="tx1"/>
                </a:solidFill>
                <a:effectLst/>
                <a:latin typeface="+mn-lt"/>
                <a:ea typeface="+mn-ea"/>
                <a:cs typeface="+mn-cs"/>
              </a:rPr>
              <a:t>teach-back</a:t>
            </a:r>
            <a:r>
              <a:rPr lang="en-US" sz="1200" kern="1200" dirty="0">
                <a:solidFill>
                  <a:schemeClr val="tx1"/>
                </a:solidFill>
                <a:effectLst/>
                <a:latin typeface="+mn-lt"/>
                <a:ea typeface="+mn-ea"/>
                <a:cs typeface="+mn-cs"/>
              </a:rPr>
              <a:t> method at every delivery.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Instead of asking the question, “Do you understand?” say:</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“Show me how you’re going to put this on when you’re at home.”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they can’t demonstrate it, that’s not a failure — it’s just more information.</a:t>
            </a:r>
          </a:p>
          <a:p>
            <a:r>
              <a:rPr lang="en-US" sz="1200" kern="1200" dirty="0">
                <a:solidFill>
                  <a:schemeClr val="tx1"/>
                </a:solidFill>
                <a:effectLst/>
                <a:latin typeface="+mn-lt"/>
                <a:ea typeface="+mn-ea"/>
                <a:cs typeface="+mn-cs"/>
              </a:rPr>
              <a:t>Then we have options: we could simplify the orthosis, simplify the routine, involve a caregiver, provide written/visual steps, or schedule more frequent follow-ups.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Mentation isn’t a label — it’s a design constraint, we have to consider for every patient.</a:t>
            </a:r>
          </a:p>
          <a:p>
            <a:endParaRPr lang="en-US" dirty="0"/>
          </a:p>
        </p:txBody>
      </p:sp>
      <p:sp>
        <p:nvSpPr>
          <p:cNvPr id="4" name="Slide Number Placeholder 3"/>
          <p:cNvSpPr>
            <a:spLocks noGrp="1"/>
          </p:cNvSpPr>
          <p:nvPr>
            <p:ph type="sldNum" sz="quarter" idx="5"/>
          </p:nvPr>
        </p:nvSpPr>
        <p:spPr/>
        <p:txBody>
          <a:bodyPr/>
          <a:lstStyle/>
          <a:p>
            <a:fld id="{414209DE-38A4-42A1-A18D-E16C4B1DCDC6}" type="slidenum">
              <a:rPr lang="en-US" smtClean="0"/>
              <a:t>19</a:t>
            </a:fld>
            <a:endParaRPr lang="en-US"/>
          </a:p>
        </p:txBody>
      </p:sp>
    </p:spTree>
    <p:extLst>
      <p:ext uri="{BB962C8B-B14F-4D97-AF65-F5344CB8AC3E}">
        <p14:creationId xmlns:p14="http://schemas.microsoft.com/office/powerpoint/2010/main" val="2338639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Fourth M: </a:t>
            </a:r>
            <a:r>
              <a:rPr lang="en-US" sz="1200" b="1" kern="1200" dirty="0">
                <a:solidFill>
                  <a:schemeClr val="tx1"/>
                </a:solidFill>
                <a:effectLst/>
                <a:latin typeface="+mn-lt"/>
                <a:ea typeface="+mn-ea"/>
                <a:cs typeface="+mn-cs"/>
              </a:rPr>
              <a:t>Mobility </a:t>
            </a:r>
            <a:r>
              <a:rPr lang="en-US" sz="1200" b="0"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mphasizes keeping older adults moving safely because it supports function and helps them do what matters.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Obviously at its core, O&amp;P is built around mobility — but the 4Ms framework pushes us to go beyond “the patient walked 50 feet in the clinic.” Because clinic walking is not real-life mobility.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Real-life mobility is: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uneven thresholds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crossing the street when the red hand is blinking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bathroom trips in the middle of the night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changing shoes depending on the outfit you are wearing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carrying groceries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fatigue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prosthesis can be beautifully aligned, and an AFO can be perfectly tuned — but if we didn’t address transfer strategy, footwear, and assistive device integration, mobility risk can stay high.</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Here’s a practice consideration for the 4</a:t>
            </a:r>
            <a:r>
              <a:rPr lang="en-US" sz="1200" b="1" kern="1200" baseline="30000" dirty="0">
                <a:solidFill>
                  <a:schemeClr val="tx1"/>
                </a:solidFill>
                <a:effectLst/>
                <a:latin typeface="+mn-lt"/>
                <a:ea typeface="+mn-ea"/>
                <a:cs typeface="+mn-cs"/>
              </a:rPr>
              <a:t>th</a:t>
            </a:r>
            <a:r>
              <a:rPr lang="en-US" sz="1200" b="1" kern="1200" dirty="0">
                <a:solidFill>
                  <a:schemeClr val="tx1"/>
                </a:solidFill>
                <a:effectLst/>
                <a:latin typeface="+mn-lt"/>
                <a:ea typeface="+mn-ea"/>
                <a:cs typeface="+mn-cs"/>
              </a:rPr>
              <a:t> M — a 30-second mobility safety check at delivery: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Ask three quick questions: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“What is the first thing you are going to do when you get home?”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“What shoes will you wear with this?”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“What assistive device are you using, and when?”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set a safe accommodation plan.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your patient has a fall history, dizziness, or a major mobility change, normalize collaboration: “Let’s pull in PT” or “Let’s coordinate with OT.” The referral pathway outside our profession, is risk management and quality improvement, not extra work.</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Mobility doesn’t start at the parallel bars — it starts when the patient gets home.</a:t>
            </a:r>
          </a:p>
          <a:p>
            <a:endParaRPr lang="en-US" dirty="0"/>
          </a:p>
        </p:txBody>
      </p:sp>
      <p:sp>
        <p:nvSpPr>
          <p:cNvPr id="4" name="Slide Number Placeholder 3"/>
          <p:cNvSpPr>
            <a:spLocks noGrp="1"/>
          </p:cNvSpPr>
          <p:nvPr>
            <p:ph type="sldNum" sz="quarter" idx="5"/>
          </p:nvPr>
        </p:nvSpPr>
        <p:spPr/>
        <p:txBody>
          <a:bodyPr/>
          <a:lstStyle/>
          <a:p>
            <a:fld id="{414209DE-38A4-42A1-A18D-E16C4B1DCDC6}" type="slidenum">
              <a:rPr lang="en-US" smtClean="0"/>
              <a:t>20</a:t>
            </a:fld>
            <a:endParaRPr lang="en-US"/>
          </a:p>
        </p:txBody>
      </p:sp>
    </p:spTree>
    <p:extLst>
      <p:ext uri="{BB962C8B-B14F-4D97-AF65-F5344CB8AC3E}">
        <p14:creationId xmlns:p14="http://schemas.microsoft.com/office/powerpoint/2010/main" val="283004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Book" panose="02000503020000020003" pitchFamily="2" charset="0"/>
              </a:rPr>
              <a:t>https://www.va.gov/opa/choiceact/documents/assessments/assessment_a_demographics.pdf</a:t>
            </a:r>
          </a:p>
        </p:txBody>
      </p:sp>
      <p:sp>
        <p:nvSpPr>
          <p:cNvPr id="459" name="Google Shape;4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0380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here’s the part I want you to take home: the 4Ms work best as a single mental checklist you can apply to </a:t>
            </a:r>
            <a:r>
              <a:rPr lang="en-US" sz="1200" i="1" kern="1200" dirty="0">
                <a:solidFill>
                  <a:schemeClr val="tx1"/>
                </a:solidFill>
                <a:effectLst/>
                <a:latin typeface="+mn-lt"/>
                <a:ea typeface="+mn-ea"/>
                <a:cs typeface="+mn-cs"/>
              </a:rPr>
              <a:t>every</a:t>
            </a:r>
            <a:r>
              <a:rPr lang="en-US" sz="1200" kern="1200" dirty="0">
                <a:solidFill>
                  <a:schemeClr val="tx1"/>
                </a:solidFill>
                <a:effectLst/>
                <a:latin typeface="+mn-lt"/>
                <a:ea typeface="+mn-ea"/>
                <a:cs typeface="+mn-cs"/>
              </a:rPr>
              <a:t> older patient interaction. </a:t>
            </a:r>
          </a:p>
          <a:p>
            <a:r>
              <a:rPr lang="en-US" sz="1200" kern="1200" dirty="0">
                <a:solidFill>
                  <a:schemeClr val="tx1"/>
                </a:solidFill>
                <a:effectLst/>
                <a:latin typeface="+mn-lt"/>
                <a:ea typeface="+mn-ea"/>
                <a:cs typeface="+mn-cs"/>
              </a:rPr>
              <a:t>The Age-Friendly Health Systems goal is reliably providing the 4Ms to all older adults — every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to review, here’s the O&amp;P version:</a:t>
            </a:r>
          </a:p>
          <a:p>
            <a:pPr lvl="0"/>
            <a:r>
              <a:rPr lang="en-US" sz="1200" b="1" kern="1200" dirty="0">
                <a:solidFill>
                  <a:schemeClr val="tx1"/>
                </a:solidFill>
                <a:effectLst/>
                <a:latin typeface="+mn-lt"/>
                <a:ea typeface="+mn-ea"/>
                <a:cs typeface="+mn-cs"/>
              </a:rPr>
              <a:t>What Matters:</a:t>
            </a:r>
            <a:r>
              <a:rPr lang="en-US" sz="1200" kern="1200" dirty="0">
                <a:solidFill>
                  <a:schemeClr val="tx1"/>
                </a:solidFill>
                <a:effectLst/>
                <a:latin typeface="+mn-lt"/>
                <a:ea typeface="+mn-ea"/>
                <a:cs typeface="+mn-cs"/>
              </a:rPr>
              <a:t> What are your patient’s specific goals with their orthosis or prosthesis?</a:t>
            </a:r>
          </a:p>
          <a:p>
            <a:pPr lvl="0"/>
            <a:r>
              <a:rPr lang="en-US" sz="1200" b="1" kern="1200" dirty="0">
                <a:solidFill>
                  <a:schemeClr val="tx1"/>
                </a:solidFill>
                <a:effectLst/>
                <a:latin typeface="+mn-lt"/>
                <a:ea typeface="+mn-ea"/>
                <a:cs typeface="+mn-cs"/>
              </a:rPr>
              <a:t>Medication:</a:t>
            </a:r>
            <a:r>
              <a:rPr lang="en-US" sz="1200" kern="1200" dirty="0">
                <a:solidFill>
                  <a:schemeClr val="tx1"/>
                </a:solidFill>
                <a:effectLst/>
                <a:latin typeface="+mn-lt"/>
                <a:ea typeface="+mn-ea"/>
                <a:cs typeface="+mn-cs"/>
              </a:rPr>
              <a:t> Have there been any changes that may affect safety, skin integrity, or balance?</a:t>
            </a:r>
          </a:p>
          <a:p>
            <a:pPr lvl="0"/>
            <a:r>
              <a:rPr lang="en-US" sz="1200" b="1" kern="1200" dirty="0">
                <a:solidFill>
                  <a:schemeClr val="tx1"/>
                </a:solidFill>
                <a:effectLst/>
                <a:latin typeface="+mn-lt"/>
                <a:ea typeface="+mn-ea"/>
                <a:cs typeface="+mn-cs"/>
              </a:rPr>
              <a:t>Mentation:</a:t>
            </a:r>
            <a:r>
              <a:rPr lang="en-US" sz="1200" kern="1200" dirty="0">
                <a:solidFill>
                  <a:schemeClr val="tx1"/>
                </a:solidFill>
                <a:effectLst/>
                <a:latin typeface="+mn-lt"/>
                <a:ea typeface="+mn-ea"/>
                <a:cs typeface="+mn-cs"/>
              </a:rPr>
              <a:t> Can your patient learn, remember, and report issues — and do we need caregiver support?</a:t>
            </a:r>
          </a:p>
          <a:p>
            <a:pPr lvl="0"/>
            <a:r>
              <a:rPr lang="en-US" sz="1200" b="1" kern="1200" dirty="0">
                <a:solidFill>
                  <a:schemeClr val="tx1"/>
                </a:solidFill>
                <a:effectLst/>
                <a:latin typeface="+mn-lt"/>
                <a:ea typeface="+mn-ea"/>
                <a:cs typeface="+mn-cs"/>
              </a:rPr>
              <a:t>Mobility:</a:t>
            </a:r>
            <a:r>
              <a:rPr lang="en-US" sz="1200" kern="1200" dirty="0">
                <a:solidFill>
                  <a:schemeClr val="tx1"/>
                </a:solidFill>
                <a:effectLst/>
                <a:latin typeface="+mn-lt"/>
                <a:ea typeface="+mn-ea"/>
                <a:cs typeface="+mn-cs"/>
              </a:rPr>
              <a:t> Is this O&amp;P treatment safe in their environment, given factors such as their footwear choices and assistive device plan?</a:t>
            </a:r>
          </a:p>
          <a:p>
            <a:r>
              <a:rPr lang="en-US" sz="1200" kern="1200" dirty="0">
                <a:solidFill>
                  <a:schemeClr val="tx1"/>
                </a:solidFill>
                <a:effectLst/>
                <a:latin typeface="+mn-lt"/>
                <a:ea typeface="+mn-ea"/>
                <a:cs typeface="+mn-cs"/>
              </a:rPr>
              <a:t>If you can answer those four, your treatment choices get sharper, your training gets more effective, your follow-ups get easier, and ultimately your patient outcomes improve.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Let me close with a simple challenge.</a:t>
            </a:r>
          </a:p>
          <a:p>
            <a:r>
              <a:rPr lang="en-US" sz="1200" kern="1200" dirty="0">
                <a:solidFill>
                  <a:schemeClr val="tx1"/>
                </a:solidFill>
                <a:effectLst/>
                <a:latin typeface="+mn-lt"/>
                <a:ea typeface="+mn-ea"/>
                <a:cs typeface="+mn-cs"/>
              </a:rPr>
              <a:t>If you’re a clinician: pick </a:t>
            </a:r>
            <a:r>
              <a:rPr lang="en-US" sz="1200" b="1" kern="1200" dirty="0">
                <a:solidFill>
                  <a:schemeClr val="tx1"/>
                </a:solidFill>
                <a:effectLst/>
                <a:latin typeface="+mn-lt"/>
                <a:ea typeface="+mn-ea"/>
                <a:cs typeface="+mn-cs"/>
              </a:rPr>
              <a:t>one M</a:t>
            </a:r>
            <a:r>
              <a:rPr lang="en-US" sz="1200" kern="1200" dirty="0">
                <a:solidFill>
                  <a:schemeClr val="tx1"/>
                </a:solidFill>
                <a:effectLst/>
                <a:latin typeface="+mn-lt"/>
                <a:ea typeface="+mn-ea"/>
                <a:cs typeface="+mn-cs"/>
              </a:rPr>
              <a:t> to strengthen this week — and if you don’t know where to start, why not start with the first one, </a:t>
            </a:r>
            <a:r>
              <a:rPr lang="en-US" sz="1200" b="1" kern="1200" dirty="0">
                <a:solidFill>
                  <a:schemeClr val="tx1"/>
                </a:solidFill>
                <a:effectLst/>
                <a:latin typeface="+mn-lt"/>
                <a:ea typeface="+mn-ea"/>
                <a:cs typeface="+mn-cs"/>
              </a:rPr>
              <a:t>What Matters</a:t>
            </a:r>
            <a:r>
              <a:rPr lang="en-US" sz="1200" kern="1200" dirty="0">
                <a:solidFill>
                  <a:schemeClr val="tx1"/>
                </a:solidFill>
                <a:effectLst/>
                <a:latin typeface="+mn-lt"/>
                <a:ea typeface="+mn-ea"/>
                <a:cs typeface="+mn-cs"/>
              </a:rPr>
              <a:t>. Ask the question and document 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making one small system change like Adding a “What Matters” or goal setting prompt to your evaluation template, or maybe adding a teach-back checkbox at delivery. You can dramatically increase the effectiveness of your treatments.</a:t>
            </a:r>
          </a:p>
          <a:p>
            <a:r>
              <a:rPr lang="en-US" sz="1200" kern="1200" dirty="0">
                <a:solidFill>
                  <a:schemeClr val="tx1"/>
                </a:solidFill>
                <a:effectLst/>
                <a:latin typeface="+mn-lt"/>
                <a:ea typeface="+mn-ea"/>
                <a:cs typeface="+mn-cs"/>
              </a:rPr>
              <a:t>If you are a student or resident be mindful of the 4M framework whenever you are in front of an aging adult and integrate it into your daily interactions. If you build the habits early in your O&amp;P career journey, it will elevate your care and outcomes for your patients in the future.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4Ms aren’t about doing more. They’re about doing </a:t>
            </a:r>
            <a:r>
              <a:rPr lang="en-US" sz="1200" b="1" kern="1200" dirty="0">
                <a:solidFill>
                  <a:schemeClr val="tx1"/>
                </a:solidFill>
                <a:effectLst/>
                <a:latin typeface="+mn-lt"/>
                <a:ea typeface="+mn-ea"/>
                <a:cs typeface="+mn-cs"/>
              </a:rPr>
              <a:t>what matters</a:t>
            </a:r>
            <a:r>
              <a:rPr lang="en-US" sz="1200" kern="1200" dirty="0">
                <a:solidFill>
                  <a:schemeClr val="tx1"/>
                </a:solidFill>
                <a:effectLst/>
                <a:latin typeface="+mn-lt"/>
                <a:ea typeface="+mn-ea"/>
                <a:cs typeface="+mn-cs"/>
              </a:rPr>
              <a:t> — better.</a:t>
            </a:r>
          </a:p>
          <a:p>
            <a:r>
              <a:rPr lang="en-US" sz="1200" kern="1200" dirty="0">
                <a:solidFill>
                  <a:schemeClr val="tx1"/>
                </a:solidFill>
                <a:effectLst/>
                <a:latin typeface="+mn-lt"/>
                <a:ea typeface="+mn-ea"/>
                <a:cs typeface="+mn-cs"/>
              </a:rPr>
              <a:t>That’s what I’ve got! Thank you.</a:t>
            </a:r>
          </a:p>
          <a:p>
            <a:endParaRPr lang="en-US" dirty="0"/>
          </a:p>
        </p:txBody>
      </p:sp>
      <p:sp>
        <p:nvSpPr>
          <p:cNvPr id="4" name="Slide Number Placeholder 3"/>
          <p:cNvSpPr>
            <a:spLocks noGrp="1"/>
          </p:cNvSpPr>
          <p:nvPr>
            <p:ph type="sldNum" sz="quarter" idx="5"/>
          </p:nvPr>
        </p:nvSpPr>
        <p:spPr/>
        <p:txBody>
          <a:bodyPr/>
          <a:lstStyle/>
          <a:p>
            <a:fld id="{414209DE-38A4-42A1-A18D-E16C4B1DCDC6}" type="slidenum">
              <a:rPr lang="en-US" smtClean="0"/>
              <a:t>21</a:t>
            </a:fld>
            <a:endParaRPr lang="en-US"/>
          </a:p>
        </p:txBody>
      </p:sp>
    </p:spTree>
    <p:extLst>
      <p:ext uri="{BB962C8B-B14F-4D97-AF65-F5344CB8AC3E}">
        <p14:creationId xmlns:p14="http://schemas.microsoft.com/office/powerpoint/2010/main" val="381220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E73D-6AD7-66DA-BA41-2E77BA760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4A27C-47A5-CD95-4FFF-B4EB31BA32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FC6C39-3BAA-A392-5A15-CCC5AA4F4ADE}"/>
              </a:ext>
            </a:extLst>
          </p:cNvPr>
          <p:cNvSpPr>
            <a:spLocks noGrp="1"/>
          </p:cNvSpPr>
          <p:nvPr>
            <p:ph type="body" idx="1"/>
          </p:nvPr>
        </p:nvSpPr>
        <p:spPr/>
        <p:txBody>
          <a:bodyPr/>
          <a:lstStyle/>
          <a:p>
            <a:endParaRPr lang="en-US" b="1">
              <a:solidFill>
                <a:srgbClr val="FF0000"/>
              </a:solidFill>
              <a:highlight>
                <a:srgbClr val="FFFF00"/>
              </a:highlight>
              <a:ea typeface="Calibri"/>
              <a:cs typeface="Calibri"/>
            </a:endParaRPr>
          </a:p>
        </p:txBody>
      </p:sp>
      <p:sp>
        <p:nvSpPr>
          <p:cNvPr id="4" name="Slide Number Placeholder 3">
            <a:extLst>
              <a:ext uri="{FF2B5EF4-FFF2-40B4-BE49-F238E27FC236}">
                <a16:creationId xmlns:a16="http://schemas.microsoft.com/office/drawing/2014/main" id="{503E4184-4F79-AFC7-A499-74C190484BAE}"/>
              </a:ext>
            </a:extLst>
          </p:cNvPr>
          <p:cNvSpPr>
            <a:spLocks noGrp="1"/>
          </p:cNvSpPr>
          <p:nvPr>
            <p:ph type="sldNum" sz="quarter" idx="5"/>
          </p:nvPr>
        </p:nvSpPr>
        <p:spPr/>
        <p:txBody>
          <a:bodyPr/>
          <a:lstStyle/>
          <a:p>
            <a:fld id="{22289C57-55D7-40A4-A101-E74FAC7A092B}" type="slidenum">
              <a:rPr lang="en-US" smtClean="0"/>
              <a:t>22</a:t>
            </a:fld>
            <a:endParaRPr lang="en-US"/>
          </a:p>
        </p:txBody>
      </p:sp>
    </p:spTree>
    <p:extLst>
      <p:ext uri="{BB962C8B-B14F-4D97-AF65-F5344CB8AC3E}">
        <p14:creationId xmlns:p14="http://schemas.microsoft.com/office/powerpoint/2010/main" val="93530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a:extLst>
            <a:ext uri="{FF2B5EF4-FFF2-40B4-BE49-F238E27FC236}">
              <a16:creationId xmlns:a16="http://schemas.microsoft.com/office/drawing/2014/main" id="{2B32DF13-2BB4-A737-E98F-C29B0F9CE4F5}"/>
            </a:ext>
          </a:extLst>
        </p:cNvPr>
        <p:cNvGrpSpPr/>
        <p:nvPr/>
      </p:nvGrpSpPr>
      <p:grpSpPr>
        <a:xfrm>
          <a:off x="0" y="0"/>
          <a:ext cx="0" cy="0"/>
          <a:chOff x="0" y="0"/>
          <a:chExt cx="0" cy="0"/>
        </a:xfrm>
      </p:grpSpPr>
      <p:sp>
        <p:nvSpPr>
          <p:cNvPr id="458" name="Google Shape;458;p3:notes">
            <a:extLst>
              <a:ext uri="{FF2B5EF4-FFF2-40B4-BE49-F238E27FC236}">
                <a16:creationId xmlns:a16="http://schemas.microsoft.com/office/drawing/2014/main" id="{3F2BDA1C-8C86-602A-F597-970C0CC163A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fontAlgn="t"/>
            <a:endParaRPr lang="en-US" sz="1200" b="0" i="0" u="none" strike="noStrike" cap="none" dirty="0">
              <a:solidFill>
                <a:schemeClr val="dk1"/>
              </a:solidFill>
              <a:effectLst/>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Book" panose="02000503020000020003" pitchFamily="2" charset="0"/>
              </a:rPr>
              <a:t>https://www.va.gov/opa/choiceact/documents/assessments/assessment_a_demographics.pdf</a:t>
            </a:r>
          </a:p>
        </p:txBody>
      </p:sp>
      <p:sp>
        <p:nvSpPr>
          <p:cNvPr id="459" name="Google Shape;459;p3:notes">
            <a:extLst>
              <a:ext uri="{FF2B5EF4-FFF2-40B4-BE49-F238E27FC236}">
                <a16:creationId xmlns:a16="http://schemas.microsoft.com/office/drawing/2014/main" id="{67E57977-D6D2-544D-CC6A-294230F68F8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97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tx1"/>
                </a:solidFill>
              </a:rPr>
              <a:t>In March of 2020, the VHA office of Geriatrics and Extended Care set aim for the VA to become the largest integrated healthcare system to be recognized by the IHI as Age Friendly.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venir"/>
                <a:ea typeface="Avenir"/>
                <a:cs typeface="Avenir"/>
                <a:sym typeface="Avenir"/>
              </a:rPr>
              <a:t>5</a:t>
            </a:fld>
            <a:endParaRPr lang="en-US" sz="1200" b="0" i="0" u="none" strike="noStrike" cap="none">
              <a:solidFill>
                <a:schemeClr val="dk1"/>
              </a:solidFill>
              <a:latin typeface="Avenir"/>
              <a:ea typeface="Avenir"/>
              <a:cs typeface="Avenir"/>
              <a:sym typeface="Avenir"/>
            </a:endParaRPr>
          </a:p>
        </p:txBody>
      </p:sp>
    </p:spTree>
    <p:extLst>
      <p:ext uri="{BB962C8B-B14F-4D97-AF65-F5344CB8AC3E}">
        <p14:creationId xmlns:p14="http://schemas.microsoft.com/office/powerpoint/2010/main" val="326576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sz="quarter" idx="5"/>
          </p:nvPr>
        </p:nvSpPr>
        <p:spPr/>
        <p:txBody>
          <a:bodyPr/>
          <a:lstStyle/>
          <a:p>
            <a:fld id="{492CA08A-6815-465D-8A0B-1420158B4172}" type="slidenum">
              <a:rPr lang="en-US" smtClean="0"/>
              <a:t>6</a:t>
            </a:fld>
            <a:endParaRPr lang="en-US"/>
          </a:p>
        </p:txBody>
      </p:sp>
    </p:spTree>
    <p:extLst>
      <p:ext uri="{BB962C8B-B14F-4D97-AF65-F5344CB8AC3E}">
        <p14:creationId xmlns:p14="http://schemas.microsoft.com/office/powerpoint/2010/main" val="190614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https://pubmed.ncbi.nlm.nih.gov/39422433/</a:t>
            </a:r>
          </a:p>
          <a:p>
            <a:pPr fontAlgn="t"/>
            <a:endParaRPr lang="en-US" sz="1200" b="0" i="0" u="none" strike="noStrike" cap="none" dirty="0">
              <a:solidFill>
                <a:schemeClr val="dk1"/>
              </a:solidFill>
              <a:effectLst/>
              <a:latin typeface="Avenir"/>
              <a:ea typeface="Avenir"/>
              <a:cs typeface="Avenir"/>
              <a:sym typeface="Avenir"/>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venir"/>
                <a:ea typeface="Avenir"/>
                <a:cs typeface="Avenir"/>
                <a:sym typeface="Avenir"/>
              </a:rPr>
              <a:t>7</a:t>
            </a:fld>
            <a:endParaRPr lang="en-US" sz="1200" b="0" i="0" u="none" strike="noStrike" cap="none">
              <a:solidFill>
                <a:schemeClr val="dk1"/>
              </a:solidFill>
              <a:latin typeface="Avenir"/>
              <a:ea typeface="Avenir"/>
              <a:cs typeface="Avenir"/>
              <a:sym typeface="Avenir"/>
            </a:endParaRPr>
          </a:p>
        </p:txBody>
      </p:sp>
    </p:spTree>
    <p:extLst>
      <p:ext uri="{BB962C8B-B14F-4D97-AF65-F5344CB8AC3E}">
        <p14:creationId xmlns:p14="http://schemas.microsoft.com/office/powerpoint/2010/main" val="1612746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venir"/>
                <a:ea typeface="Avenir"/>
                <a:cs typeface="Avenir"/>
                <a:sym typeface="Avenir"/>
              </a:rPr>
              <a:t>8</a:t>
            </a:fld>
            <a:endParaRPr lang="en-US" sz="1200" b="0" i="0" u="none" strike="noStrike" cap="none">
              <a:solidFill>
                <a:schemeClr val="dk1"/>
              </a:solidFill>
              <a:latin typeface="Avenir"/>
              <a:ea typeface="Avenir"/>
              <a:cs typeface="Avenir"/>
              <a:sym typeface="Avenir"/>
            </a:endParaRPr>
          </a:p>
        </p:txBody>
      </p:sp>
    </p:spTree>
    <p:extLst>
      <p:ext uri="{BB962C8B-B14F-4D97-AF65-F5344CB8AC3E}">
        <p14:creationId xmlns:p14="http://schemas.microsoft.com/office/powerpoint/2010/main" val="2551795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hlinkClick r:id="rId3">
                  <a:extLst>
                    <a:ext uri="{A12FA001-AC4F-418D-AE19-62706E023703}">
                      <ahyp:hlinkClr xmlns:ahyp="http://schemas.microsoft.com/office/drawing/2018/hyperlinkcolor" val="tx"/>
                    </a:ext>
                  </a:extLst>
                </a:hlinkClick>
              </a:rPr>
              <a:t>https://marketplace.va.gov/innovations/age-friendly-health-systems</a:t>
            </a:r>
            <a:r>
              <a:rPr lang="en-US" dirty="0">
                <a:solidFill>
                  <a:srgbClr val="0070C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7D25-770E-4F77-8331-8C84F68246B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533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dashboard pulls health factors from the national Age-Friendly 4Ms note template.</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venir"/>
                <a:ea typeface="Avenir"/>
                <a:cs typeface="Avenir"/>
                <a:sym typeface="Avenir"/>
              </a:rPr>
              <a:t>10</a:t>
            </a:fld>
            <a:endParaRPr lang="en-US" sz="1200" b="0" i="0" u="none" strike="noStrike" cap="none">
              <a:solidFill>
                <a:schemeClr val="dk1"/>
              </a:solidFill>
              <a:latin typeface="Avenir"/>
              <a:ea typeface="Avenir"/>
              <a:cs typeface="Avenir"/>
              <a:sym typeface="Avenir"/>
            </a:endParaRPr>
          </a:p>
        </p:txBody>
      </p:sp>
    </p:spTree>
    <p:extLst>
      <p:ext uri="{BB962C8B-B14F-4D97-AF65-F5344CB8AC3E}">
        <p14:creationId xmlns:p14="http://schemas.microsoft.com/office/powerpoint/2010/main" val="79762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877EF-0619-73E4-943E-6EC353815804}"/>
              </a:ext>
            </a:extLst>
          </p:cNvPr>
          <p:cNvPicPr>
            <a:picLocks noChangeAspect="1"/>
          </p:cNvPicPr>
          <p:nvPr userDrawn="1"/>
        </p:nvPicPr>
        <p:blipFill>
          <a:blip r:embed="rId2"/>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35476" y="5430023"/>
            <a:ext cx="6733288" cy="1154113"/>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9">
            <a:extLst>
              <a:ext uri="{FF2B5EF4-FFF2-40B4-BE49-F238E27FC236}">
                <a16:creationId xmlns:a16="http://schemas.microsoft.com/office/drawing/2014/main" id="{6DFEF97A-5270-E188-9925-E3584E038719}"/>
              </a:ext>
            </a:extLst>
          </p:cNvPr>
          <p:cNvSpPr>
            <a:spLocks noGrp="1"/>
          </p:cNvSpPr>
          <p:nvPr>
            <p:ph type="body" sz="quarter" idx="10"/>
          </p:nvPr>
        </p:nvSpPr>
        <p:spPr>
          <a:xfrm>
            <a:off x="635476" y="3908501"/>
            <a:ext cx="6733288" cy="1154113"/>
          </a:xfrm>
        </p:spPr>
        <p:txBody>
          <a:bodyPr>
            <a:noAutofit/>
          </a:bodyPr>
          <a:lstStyle>
            <a:lvl1pPr marL="0" indent="0" algn="l">
              <a:buNone/>
              <a:defRPr sz="4400" b="1">
                <a:solidFill>
                  <a:schemeClr val="bg1"/>
                </a:solidFill>
              </a:defRPr>
            </a:lvl1pPr>
            <a:lvl2pPr marL="457200" indent="0">
              <a:buNone/>
              <a:defRPr/>
            </a:lvl2pPr>
          </a:lstStyle>
          <a:p>
            <a:pPr lvl="0"/>
            <a:r>
              <a:rPr lang="en-US" dirty="0"/>
              <a:t>Click to edit Master text styles</a:t>
            </a:r>
          </a:p>
        </p:txBody>
      </p:sp>
      <p:pic>
        <p:nvPicPr>
          <p:cNvPr id="4" name="Picture 3" descr="A logo for a company&#10;&#10;AI-generated content may be incorrect.">
            <a:extLst>
              <a:ext uri="{FF2B5EF4-FFF2-40B4-BE49-F238E27FC236}">
                <a16:creationId xmlns:a16="http://schemas.microsoft.com/office/drawing/2014/main" id="{CFA0919A-5E53-7B2B-40B6-1C2417E7180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1257" y="249024"/>
            <a:ext cx="4396115" cy="32920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97284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0D7E43-6EC7-5DCC-4ECB-02D63E8D3435}"/>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 Placeholder 2">
            <a:extLst>
              <a:ext uri="{FF2B5EF4-FFF2-40B4-BE49-F238E27FC236}">
                <a16:creationId xmlns:a16="http://schemas.microsoft.com/office/drawing/2014/main" id="{4A2B1498-AA2A-D9E6-8D02-48B53BF0BAA0}"/>
              </a:ext>
            </a:extLst>
          </p:cNvPr>
          <p:cNvSpPr>
            <a:spLocks noGrp="1"/>
          </p:cNvSpPr>
          <p:nvPr>
            <p:ph type="body" idx="1"/>
          </p:nvPr>
        </p:nvSpPr>
        <p:spPr>
          <a:xfrm>
            <a:off x="437285" y="314901"/>
            <a:ext cx="7646578" cy="1860263"/>
          </a:xfrm>
        </p:spPr>
        <p:txBody>
          <a:bodyPr>
            <a:normAutofit/>
          </a:bodyPr>
          <a:lstStyle>
            <a:lvl1pPr marL="0" indent="0">
              <a:lnSpc>
                <a:spcPct val="100000"/>
              </a:lnSpc>
              <a:buNone/>
              <a:defRPr sz="4000" b="1" spc="5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Rectangle 1">
            <a:extLst>
              <a:ext uri="{FF2B5EF4-FFF2-40B4-BE49-F238E27FC236}">
                <a16:creationId xmlns:a16="http://schemas.microsoft.com/office/drawing/2014/main" id="{F745F794-F11A-6D9F-B6AF-3CD88D69F9B3}"/>
              </a:ext>
            </a:extLst>
          </p:cNvPr>
          <p:cNvSpPr/>
          <p:nvPr userDrawn="1"/>
        </p:nvSpPr>
        <p:spPr>
          <a:xfrm>
            <a:off x="0" y="2527443"/>
            <a:ext cx="12192000" cy="43305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A82CB04F-D352-3826-6791-8A9852486CD3}"/>
              </a:ext>
            </a:extLst>
          </p:cNvPr>
          <p:cNvSpPr>
            <a:spLocks noGrp="1"/>
          </p:cNvSpPr>
          <p:nvPr>
            <p:ph type="dt" sz="half" idx="10"/>
          </p:nvPr>
        </p:nvSpPr>
        <p:spPr>
          <a:xfrm>
            <a:off x="437284" y="6356350"/>
            <a:ext cx="1827934" cy="365125"/>
          </a:xfrm>
          <a:prstGeom prst="rect">
            <a:avLst/>
          </a:prstGeom>
        </p:spPr>
        <p:txBody>
          <a:bodyPr/>
          <a:lstStyle>
            <a:lvl1pPr>
              <a:defRPr sz="1000">
                <a:solidFill>
                  <a:srgbClr val="341D55"/>
                </a:solidFill>
              </a:defRPr>
            </a:lvl1pPr>
          </a:lstStyle>
          <a:p>
            <a:endParaRPr lang="en-US">
              <a:solidFill>
                <a:srgbClr val="341D55"/>
              </a:solidFill>
            </a:endParaRPr>
          </a:p>
        </p:txBody>
      </p:sp>
      <p:sp>
        <p:nvSpPr>
          <p:cNvPr id="12" name="Footer Placeholder 4">
            <a:extLst>
              <a:ext uri="{FF2B5EF4-FFF2-40B4-BE49-F238E27FC236}">
                <a16:creationId xmlns:a16="http://schemas.microsoft.com/office/drawing/2014/main" id="{E8956ABC-B634-8A7A-91A3-FD32A46A539E}"/>
              </a:ext>
            </a:extLst>
          </p:cNvPr>
          <p:cNvSpPr>
            <a:spLocks noGrp="1"/>
          </p:cNvSpPr>
          <p:nvPr>
            <p:ph type="ftr" sz="quarter" idx="11"/>
          </p:nvPr>
        </p:nvSpPr>
        <p:spPr>
          <a:xfrm>
            <a:off x="2391062" y="6356350"/>
            <a:ext cx="7449128" cy="365125"/>
          </a:xfrm>
          <a:prstGeom prst="rect">
            <a:avLst/>
          </a:prstGeom>
        </p:spPr>
        <p:txBody>
          <a:bodyPr/>
          <a:lstStyle>
            <a:lvl1pPr>
              <a:defRPr sz="1000">
                <a:solidFill>
                  <a:srgbClr val="341D55"/>
                </a:solidFill>
              </a:defRPr>
            </a:lvl1pPr>
          </a:lstStyle>
          <a:p>
            <a:r>
              <a:rPr lang="en-US"/>
              <a:t>WhatisPOP?</a:t>
            </a:r>
            <a:endParaRPr lang="en-US">
              <a:solidFill>
                <a:srgbClr val="341D55"/>
              </a:solidFill>
            </a:endParaRPr>
          </a:p>
        </p:txBody>
      </p:sp>
      <p:sp>
        <p:nvSpPr>
          <p:cNvPr id="13" name="Slide Number Placeholder 5">
            <a:extLst>
              <a:ext uri="{FF2B5EF4-FFF2-40B4-BE49-F238E27FC236}">
                <a16:creationId xmlns:a16="http://schemas.microsoft.com/office/drawing/2014/main" id="{1C5ED4CB-7180-CA4A-4DE7-F89558C2D022}"/>
              </a:ext>
            </a:extLst>
          </p:cNvPr>
          <p:cNvSpPr>
            <a:spLocks noGrp="1"/>
          </p:cNvSpPr>
          <p:nvPr>
            <p:ph type="sldNum" sz="quarter" idx="12"/>
          </p:nvPr>
        </p:nvSpPr>
        <p:spPr>
          <a:xfrm>
            <a:off x="9954490" y="6356350"/>
            <a:ext cx="1825336" cy="365125"/>
          </a:xfrm>
          <a:prstGeom prst="rect">
            <a:avLst/>
          </a:prstGeom>
        </p:spPr>
        <p:txBody>
          <a:bodyPr/>
          <a:lstStyle>
            <a:lvl1pPr>
              <a:defRPr sz="1000">
                <a:solidFill>
                  <a:srgbClr val="341D55"/>
                </a:solidFill>
              </a:defRPr>
            </a:lvl1pPr>
          </a:lstStyle>
          <a:p>
            <a:fld id="{A49DFD55-3C28-40EF-9E31-A92D2E4017FF}" type="slidenum">
              <a:rPr lang="en-US" smtClean="0"/>
              <a:pPr/>
              <a:t>‹#›</a:t>
            </a:fld>
            <a:endParaRPr lang="en-US"/>
          </a:p>
        </p:txBody>
      </p:sp>
      <p:pic>
        <p:nvPicPr>
          <p:cNvPr id="3" name="Picture 2">
            <a:extLst>
              <a:ext uri="{FF2B5EF4-FFF2-40B4-BE49-F238E27FC236}">
                <a16:creationId xmlns:a16="http://schemas.microsoft.com/office/drawing/2014/main" id="{005E12FF-9047-734C-35A4-FEB9748810A1}"/>
              </a:ext>
            </a:extLst>
          </p:cNvPr>
          <p:cNvPicPr>
            <a:picLocks noChangeAspect="1"/>
          </p:cNvPicPr>
          <p:nvPr userDrawn="1"/>
        </p:nvPicPr>
        <p:blipFill>
          <a:blip r:embed="rId3"/>
          <a:srcRect r="371" b="1580"/>
          <a:stretch>
            <a:fillRect/>
          </a:stretch>
        </p:blipFill>
        <p:spPr>
          <a:xfrm>
            <a:off x="8496035" y="314901"/>
            <a:ext cx="3283792" cy="18602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ab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0D7E43-6EC7-5DCC-4ECB-02D63E8D3435}"/>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 Placeholder 2">
            <a:extLst>
              <a:ext uri="{FF2B5EF4-FFF2-40B4-BE49-F238E27FC236}">
                <a16:creationId xmlns:a16="http://schemas.microsoft.com/office/drawing/2014/main" id="{4A2B1498-AA2A-D9E6-8D02-48B53BF0BAA0}"/>
              </a:ext>
            </a:extLst>
          </p:cNvPr>
          <p:cNvSpPr>
            <a:spLocks noGrp="1"/>
          </p:cNvSpPr>
          <p:nvPr>
            <p:ph type="body" idx="1"/>
          </p:nvPr>
        </p:nvSpPr>
        <p:spPr>
          <a:xfrm>
            <a:off x="437284" y="314901"/>
            <a:ext cx="7792316" cy="1860263"/>
          </a:xfrm>
        </p:spPr>
        <p:txBody>
          <a:bodyPr>
            <a:normAutofit/>
          </a:bodyPr>
          <a:lstStyle>
            <a:lvl1pPr marL="0" indent="0">
              <a:lnSpc>
                <a:spcPct val="100000"/>
              </a:lnSpc>
              <a:buNone/>
              <a:defRPr sz="4000" b="1" spc="5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Date Placeholder 3">
            <a:extLst>
              <a:ext uri="{FF2B5EF4-FFF2-40B4-BE49-F238E27FC236}">
                <a16:creationId xmlns:a16="http://schemas.microsoft.com/office/drawing/2014/main" id="{A82CB04F-D352-3826-6791-8A9852486CD3}"/>
              </a:ext>
            </a:extLst>
          </p:cNvPr>
          <p:cNvSpPr>
            <a:spLocks noGrp="1"/>
          </p:cNvSpPr>
          <p:nvPr>
            <p:ph type="dt" sz="half" idx="10"/>
          </p:nvPr>
        </p:nvSpPr>
        <p:spPr>
          <a:xfrm>
            <a:off x="437284" y="6356350"/>
            <a:ext cx="1827934" cy="365125"/>
          </a:xfrm>
          <a:prstGeom prst="rect">
            <a:avLst/>
          </a:prstGeom>
        </p:spPr>
        <p:txBody>
          <a:bodyPr/>
          <a:lstStyle>
            <a:lvl1pPr>
              <a:defRPr sz="1000">
                <a:solidFill>
                  <a:schemeClr val="bg1"/>
                </a:solidFill>
              </a:defRPr>
            </a:lvl1pPr>
          </a:lstStyle>
          <a:p>
            <a:endParaRPr lang="en-US" dirty="0">
              <a:solidFill>
                <a:schemeClr val="bg1"/>
              </a:solidFill>
            </a:endParaRPr>
          </a:p>
        </p:txBody>
      </p:sp>
      <p:sp>
        <p:nvSpPr>
          <p:cNvPr id="12" name="Footer Placeholder 4">
            <a:extLst>
              <a:ext uri="{FF2B5EF4-FFF2-40B4-BE49-F238E27FC236}">
                <a16:creationId xmlns:a16="http://schemas.microsoft.com/office/drawing/2014/main" id="{E8956ABC-B634-8A7A-91A3-FD32A46A539E}"/>
              </a:ext>
            </a:extLst>
          </p:cNvPr>
          <p:cNvSpPr>
            <a:spLocks noGrp="1"/>
          </p:cNvSpPr>
          <p:nvPr>
            <p:ph type="ftr" sz="quarter" idx="11"/>
          </p:nvPr>
        </p:nvSpPr>
        <p:spPr>
          <a:xfrm>
            <a:off x="2391062" y="6356350"/>
            <a:ext cx="7449128" cy="365125"/>
          </a:xfrm>
          <a:prstGeom prst="rect">
            <a:avLst/>
          </a:prstGeom>
        </p:spPr>
        <p:txBody>
          <a:bodyPr/>
          <a:lstStyle>
            <a:lvl1pPr>
              <a:defRPr sz="1000">
                <a:solidFill>
                  <a:schemeClr val="bg1"/>
                </a:solidFill>
              </a:defRPr>
            </a:lvl1pPr>
          </a:lstStyle>
          <a:p>
            <a:r>
              <a:rPr lang="en-US"/>
              <a:t>WhatisPOP?</a:t>
            </a:r>
          </a:p>
        </p:txBody>
      </p:sp>
      <p:sp>
        <p:nvSpPr>
          <p:cNvPr id="13" name="Slide Number Placeholder 5">
            <a:extLst>
              <a:ext uri="{FF2B5EF4-FFF2-40B4-BE49-F238E27FC236}">
                <a16:creationId xmlns:a16="http://schemas.microsoft.com/office/drawing/2014/main" id="{1C5ED4CB-7180-CA4A-4DE7-F89558C2D022}"/>
              </a:ext>
            </a:extLst>
          </p:cNvPr>
          <p:cNvSpPr>
            <a:spLocks noGrp="1"/>
          </p:cNvSpPr>
          <p:nvPr>
            <p:ph type="sldNum" sz="quarter" idx="12"/>
          </p:nvPr>
        </p:nvSpPr>
        <p:spPr>
          <a:xfrm>
            <a:off x="9954490" y="6356350"/>
            <a:ext cx="1825336" cy="365125"/>
          </a:xfrm>
          <a:prstGeom prst="rect">
            <a:avLst/>
          </a:prstGeom>
        </p:spPr>
        <p:txBody>
          <a:bodyPr/>
          <a:lstStyle>
            <a:lvl1pPr>
              <a:defRPr sz="1000">
                <a:solidFill>
                  <a:schemeClr val="bg1"/>
                </a:solidFill>
              </a:defRPr>
            </a:lvl1pPr>
          </a:lstStyle>
          <a:p>
            <a:fld id="{A49DFD55-3C28-40EF-9E31-A92D2E4017FF}" type="slidenum">
              <a:rPr lang="en-US" smtClean="0"/>
              <a:pPr/>
              <a:t>‹#›</a:t>
            </a:fld>
            <a:endParaRPr lang="en-US"/>
          </a:p>
        </p:txBody>
      </p:sp>
      <p:pic>
        <p:nvPicPr>
          <p:cNvPr id="2" name="Picture 1">
            <a:extLst>
              <a:ext uri="{FF2B5EF4-FFF2-40B4-BE49-F238E27FC236}">
                <a16:creationId xmlns:a16="http://schemas.microsoft.com/office/drawing/2014/main" id="{02DBCC86-6F0D-3CA5-97CA-C1922A70563A}"/>
              </a:ext>
            </a:extLst>
          </p:cNvPr>
          <p:cNvPicPr>
            <a:picLocks noChangeAspect="1"/>
          </p:cNvPicPr>
          <p:nvPr userDrawn="1"/>
        </p:nvPicPr>
        <p:blipFill>
          <a:blip r:embed="rId3"/>
          <a:srcRect r="371" b="1580"/>
          <a:stretch>
            <a:fillRect/>
          </a:stretch>
        </p:blipFill>
        <p:spPr>
          <a:xfrm>
            <a:off x="8496035" y="314901"/>
            <a:ext cx="3283792" cy="18602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186179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ab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0D7E43-6EC7-5DCC-4ECB-02D63E8D3435}"/>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 Placeholder 2">
            <a:extLst>
              <a:ext uri="{FF2B5EF4-FFF2-40B4-BE49-F238E27FC236}">
                <a16:creationId xmlns:a16="http://schemas.microsoft.com/office/drawing/2014/main" id="{4A2B1498-AA2A-D9E6-8D02-48B53BF0BAA0}"/>
              </a:ext>
            </a:extLst>
          </p:cNvPr>
          <p:cNvSpPr>
            <a:spLocks noGrp="1"/>
          </p:cNvSpPr>
          <p:nvPr>
            <p:ph type="body" idx="1"/>
          </p:nvPr>
        </p:nvSpPr>
        <p:spPr>
          <a:xfrm>
            <a:off x="437284" y="314901"/>
            <a:ext cx="11342542" cy="2180105"/>
          </a:xfrm>
        </p:spPr>
        <p:txBody>
          <a:bodyPr>
            <a:normAutofit/>
          </a:bodyPr>
          <a:lstStyle>
            <a:lvl1pPr marL="0" indent="0">
              <a:lnSpc>
                <a:spcPct val="100000"/>
              </a:lnSpc>
              <a:buNone/>
              <a:defRPr sz="4000" b="1" spc="5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Date Placeholder 3">
            <a:extLst>
              <a:ext uri="{FF2B5EF4-FFF2-40B4-BE49-F238E27FC236}">
                <a16:creationId xmlns:a16="http://schemas.microsoft.com/office/drawing/2014/main" id="{A82CB04F-D352-3826-6791-8A9852486CD3}"/>
              </a:ext>
            </a:extLst>
          </p:cNvPr>
          <p:cNvSpPr>
            <a:spLocks noGrp="1"/>
          </p:cNvSpPr>
          <p:nvPr>
            <p:ph type="dt" sz="half" idx="10"/>
          </p:nvPr>
        </p:nvSpPr>
        <p:spPr>
          <a:xfrm>
            <a:off x="437284" y="6356350"/>
            <a:ext cx="1827934" cy="365125"/>
          </a:xfrm>
          <a:prstGeom prst="rect">
            <a:avLst/>
          </a:prstGeom>
        </p:spPr>
        <p:txBody>
          <a:bodyPr/>
          <a:lstStyle>
            <a:lvl1pPr>
              <a:defRPr sz="1000">
                <a:solidFill>
                  <a:schemeClr val="bg1"/>
                </a:solidFill>
              </a:defRPr>
            </a:lvl1pPr>
          </a:lstStyle>
          <a:p>
            <a:endParaRPr lang="en-US" dirty="0">
              <a:solidFill>
                <a:schemeClr val="bg1"/>
              </a:solidFill>
            </a:endParaRPr>
          </a:p>
        </p:txBody>
      </p:sp>
      <p:sp>
        <p:nvSpPr>
          <p:cNvPr id="12" name="Footer Placeholder 4">
            <a:extLst>
              <a:ext uri="{FF2B5EF4-FFF2-40B4-BE49-F238E27FC236}">
                <a16:creationId xmlns:a16="http://schemas.microsoft.com/office/drawing/2014/main" id="{E8956ABC-B634-8A7A-91A3-FD32A46A539E}"/>
              </a:ext>
            </a:extLst>
          </p:cNvPr>
          <p:cNvSpPr>
            <a:spLocks noGrp="1"/>
          </p:cNvSpPr>
          <p:nvPr>
            <p:ph type="ftr" sz="quarter" idx="11"/>
          </p:nvPr>
        </p:nvSpPr>
        <p:spPr>
          <a:xfrm>
            <a:off x="2391062" y="6356350"/>
            <a:ext cx="7449128" cy="365125"/>
          </a:xfrm>
          <a:prstGeom prst="rect">
            <a:avLst/>
          </a:prstGeom>
        </p:spPr>
        <p:txBody>
          <a:bodyPr/>
          <a:lstStyle>
            <a:lvl1pPr>
              <a:defRPr sz="1000">
                <a:solidFill>
                  <a:schemeClr val="bg1"/>
                </a:solidFill>
              </a:defRPr>
            </a:lvl1pPr>
          </a:lstStyle>
          <a:p>
            <a:r>
              <a:rPr lang="en-US"/>
              <a:t>WhatisPOP?</a:t>
            </a:r>
          </a:p>
        </p:txBody>
      </p:sp>
      <p:sp>
        <p:nvSpPr>
          <p:cNvPr id="13" name="Slide Number Placeholder 5">
            <a:extLst>
              <a:ext uri="{FF2B5EF4-FFF2-40B4-BE49-F238E27FC236}">
                <a16:creationId xmlns:a16="http://schemas.microsoft.com/office/drawing/2014/main" id="{1C5ED4CB-7180-CA4A-4DE7-F89558C2D022}"/>
              </a:ext>
            </a:extLst>
          </p:cNvPr>
          <p:cNvSpPr>
            <a:spLocks noGrp="1"/>
          </p:cNvSpPr>
          <p:nvPr>
            <p:ph type="sldNum" sz="quarter" idx="12"/>
          </p:nvPr>
        </p:nvSpPr>
        <p:spPr>
          <a:xfrm>
            <a:off x="9954490" y="6356350"/>
            <a:ext cx="1825336" cy="365125"/>
          </a:xfrm>
          <a:prstGeom prst="rect">
            <a:avLst/>
          </a:prstGeom>
        </p:spPr>
        <p:txBody>
          <a:bodyPr/>
          <a:lstStyle>
            <a:lvl1pPr>
              <a:defRPr sz="1000">
                <a:solidFill>
                  <a:schemeClr val="bg1"/>
                </a:solidFill>
              </a:defRPr>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90506589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ADCEF0-750B-4244-8F02-9D1C09C55E8B}" type="datetimeFigureOut">
              <a:rPr lang="en-US" smtClean="0"/>
              <a:t>3/12/2026</a:t>
            </a:fld>
            <a:endParaRPr lang="en-US"/>
          </a:p>
        </p:txBody>
      </p:sp>
      <p:sp>
        <p:nvSpPr>
          <p:cNvPr id="5" name="Footer Placeholder 4"/>
          <p:cNvSpPr>
            <a:spLocks noGrp="1"/>
          </p:cNvSpPr>
          <p:nvPr>
            <p:ph type="ftr" sz="quarter" idx="11"/>
          </p:nvPr>
        </p:nvSpPr>
        <p:spPr/>
        <p:txBody>
          <a:bodyPr/>
          <a:lstStyle/>
          <a:p>
            <a:pPr defTabSz="457182">
              <a:buClrTx/>
            </a:pPr>
            <a:r>
              <a:rPr lang="it-IT" sz="1200" b="1" dirty="0">
                <a:solidFill>
                  <a:prstClr val="white"/>
                </a:solidFill>
                <a:latin typeface="Calibri"/>
              </a:rPr>
              <a:t>Pre-decisional</a:t>
            </a:r>
          </a:p>
          <a:p>
            <a:pPr defTabSz="457182">
              <a:buClrTx/>
            </a:pPr>
            <a:r>
              <a:rPr lang="it-IT" sz="1200" b="1" dirty="0">
                <a:solidFill>
                  <a:prstClr val="white"/>
                </a:solidFill>
                <a:latin typeface="Calibri"/>
              </a:rPr>
              <a:t>For Information Purposes Only</a:t>
            </a:r>
          </a:p>
          <a:p>
            <a:endParaRPr lang="en-US" dirty="0"/>
          </a:p>
        </p:txBody>
      </p:sp>
      <p:sp>
        <p:nvSpPr>
          <p:cNvPr id="6" name="Slide Number Placeholder 5"/>
          <p:cNvSpPr>
            <a:spLocks noGrp="1"/>
          </p:cNvSpPr>
          <p:nvPr>
            <p:ph type="sldNum" sz="quarter" idx="12"/>
          </p:nvPr>
        </p:nvSpPr>
        <p:spPr/>
        <p:txBody>
          <a:bodyPr/>
          <a:lstStyle/>
          <a:p>
            <a:fld id="{8873B2E4-C0B1-D242-8595-73DCFED07CAE}" type="slidenum">
              <a:rPr lang="en-US" smtClean="0"/>
              <a:t>‹#›</a:t>
            </a:fld>
            <a:endParaRPr lang="en-US"/>
          </a:p>
        </p:txBody>
      </p:sp>
    </p:spTree>
    <p:extLst>
      <p:ext uri="{BB962C8B-B14F-4D97-AF65-F5344CB8AC3E}">
        <p14:creationId xmlns:p14="http://schemas.microsoft.com/office/powerpoint/2010/main" val="3196308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90609"/>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a:solidFill>
                <a:prstClr val="white"/>
              </a:solidFill>
            </a:endParaRPr>
          </a:p>
        </p:txBody>
      </p:sp>
      <p:sp>
        <p:nvSpPr>
          <p:cNvPr id="7" name="Title 1"/>
          <p:cNvSpPr>
            <a:spLocks noGrp="1"/>
          </p:cNvSpPr>
          <p:nvPr>
            <p:ph type="title" hasCustomPrompt="1"/>
          </p:nvPr>
        </p:nvSpPr>
        <p:spPr>
          <a:xfrm>
            <a:off x="0" y="0"/>
            <a:ext cx="12192000" cy="914400"/>
          </a:xfrm>
        </p:spPr>
        <p:txBody>
          <a:bodyPr>
            <a:normAutofit/>
          </a:bodyPr>
          <a:lstStyle>
            <a:lvl1pPr>
              <a:defRPr sz="4000" b="1" baseline="0">
                <a:solidFill>
                  <a:schemeClr val="tx2">
                    <a:lumMod val="50000"/>
                  </a:schemeClr>
                </a:solidFill>
              </a:defRPr>
            </a:lvl1pPr>
          </a:lstStyle>
          <a:p>
            <a:r>
              <a:rPr lang="en-US" sz="2700"/>
              <a:t>Click to edit Slide Master Style</a:t>
            </a:r>
            <a:endParaRPr lang="en-US" sz="2700" u="sng"/>
          </a:p>
        </p:txBody>
      </p:sp>
      <p:grpSp>
        <p:nvGrpSpPr>
          <p:cNvPr id="11" name="Group 10">
            <a:extLst>
              <a:ext uri="{FF2B5EF4-FFF2-40B4-BE49-F238E27FC236}">
                <a16:creationId xmlns:a16="http://schemas.microsoft.com/office/drawing/2014/main" id="{EE6482BB-22C9-2F95-F83E-7341A7DF955E}"/>
              </a:ext>
            </a:extLst>
          </p:cNvPr>
          <p:cNvGrpSpPr/>
          <p:nvPr userDrawn="1"/>
        </p:nvGrpSpPr>
        <p:grpSpPr>
          <a:xfrm>
            <a:off x="0" y="6096000"/>
            <a:ext cx="12192000" cy="45719"/>
            <a:chOff x="0" y="6096000"/>
            <a:chExt cx="12207240" cy="48667"/>
          </a:xfrm>
        </p:grpSpPr>
        <p:sp>
          <p:nvSpPr>
            <p:cNvPr id="12" name="Rectangle 11">
              <a:extLst>
                <a:ext uri="{FF2B5EF4-FFF2-40B4-BE49-F238E27FC236}">
                  <a16:creationId xmlns:a16="http://schemas.microsoft.com/office/drawing/2014/main" id="{60CD60CA-F88C-21A5-B08C-86D35A7368E7}"/>
                </a:ext>
              </a:extLst>
            </p:cNvPr>
            <p:cNvSpPr/>
            <p:nvPr/>
          </p:nvSpPr>
          <p:spPr>
            <a:xfrm>
              <a:off x="0" y="6096000"/>
              <a:ext cx="4069080" cy="45719"/>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Avenir Book" panose="02000503020000020003"/>
              </a:endParaRPr>
            </a:p>
          </p:txBody>
        </p:sp>
        <p:sp>
          <p:nvSpPr>
            <p:cNvPr id="13" name="Rectangle 12">
              <a:extLst>
                <a:ext uri="{FF2B5EF4-FFF2-40B4-BE49-F238E27FC236}">
                  <a16:creationId xmlns:a16="http://schemas.microsoft.com/office/drawing/2014/main" id="{90F8BD89-8101-A238-297F-B894352BAFFB}"/>
                </a:ext>
              </a:extLst>
            </p:cNvPr>
            <p:cNvSpPr/>
            <p:nvPr/>
          </p:nvSpPr>
          <p:spPr>
            <a:xfrm>
              <a:off x="4069080" y="6096000"/>
              <a:ext cx="4069080" cy="45719"/>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ook" panose="02000503020000020003"/>
              </a:endParaRPr>
            </a:p>
          </p:txBody>
        </p:sp>
        <p:sp>
          <p:nvSpPr>
            <p:cNvPr id="14" name="Rectangle 13">
              <a:extLst>
                <a:ext uri="{FF2B5EF4-FFF2-40B4-BE49-F238E27FC236}">
                  <a16:creationId xmlns:a16="http://schemas.microsoft.com/office/drawing/2014/main" id="{E944457A-D21A-4AC1-27DD-3F3ABEC45579}"/>
                </a:ext>
              </a:extLst>
            </p:cNvPr>
            <p:cNvSpPr/>
            <p:nvPr/>
          </p:nvSpPr>
          <p:spPr>
            <a:xfrm>
              <a:off x="8138160" y="6097042"/>
              <a:ext cx="4069080" cy="47625"/>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venir Book" panose="02000503020000020003"/>
              </a:endParaRPr>
            </a:p>
          </p:txBody>
        </p:sp>
      </p:grpSp>
      <p:sp>
        <p:nvSpPr>
          <p:cNvPr id="15" name="Footer Placeholder 4">
            <a:extLst>
              <a:ext uri="{FF2B5EF4-FFF2-40B4-BE49-F238E27FC236}">
                <a16:creationId xmlns:a16="http://schemas.microsoft.com/office/drawing/2014/main" id="{256705B6-64D5-972A-3FD9-7E7D2587480B}"/>
              </a:ext>
            </a:extLst>
          </p:cNvPr>
          <p:cNvSpPr>
            <a:spLocks noGrp="1"/>
          </p:cNvSpPr>
          <p:nvPr>
            <p:ph type="ftr" sz="quarter" idx="11"/>
          </p:nvPr>
        </p:nvSpPr>
        <p:spPr>
          <a:xfrm>
            <a:off x="4165600" y="6400241"/>
            <a:ext cx="3860800" cy="365125"/>
          </a:xfrm>
          <a:prstGeom prst="rect">
            <a:avLst/>
          </a:prstGeom>
        </p:spPr>
        <p:txBody>
          <a:bodyPr lIns="91440" tIns="45720" rIns="91440" bIns="45720"/>
          <a:lstStyle>
            <a:lvl1pPr algn="ctr" defTabSz="457182">
              <a:buClrTx/>
              <a:defRPr sz="1200" b="1" i="0">
                <a:solidFill>
                  <a:srgbClr val="FF0000"/>
                </a:solidFill>
              </a:defRPr>
            </a:lvl1pPr>
          </a:lstStyle>
          <a:p>
            <a:r>
              <a:rPr lang="it-IT" sz="1200" b="1" dirty="0">
                <a:solidFill>
                  <a:prstClr val="white"/>
                </a:solidFill>
                <a:latin typeface="Calibri"/>
              </a:rPr>
              <a:t>Pre-decisional</a:t>
            </a:r>
          </a:p>
          <a:p>
            <a:r>
              <a:rPr lang="it-IT" sz="1200" b="1" dirty="0">
                <a:solidFill>
                  <a:prstClr val="white"/>
                </a:solidFill>
                <a:latin typeface="Calibri"/>
              </a:rPr>
              <a:t>For Information Purposes Only</a:t>
            </a:r>
          </a:p>
        </p:txBody>
      </p:sp>
    </p:spTree>
    <p:extLst>
      <p:ext uri="{BB962C8B-B14F-4D97-AF65-F5344CB8AC3E}">
        <p14:creationId xmlns:p14="http://schemas.microsoft.com/office/powerpoint/2010/main" val="2568805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65E6-EA96-5A45-1D41-45EAE649CBFD}"/>
              </a:ext>
            </a:extLst>
          </p:cNvPr>
          <p:cNvSpPr>
            <a:spLocks noGrp="1"/>
          </p:cNvSpPr>
          <p:nvPr>
            <p:ph type="title"/>
          </p:nvPr>
        </p:nvSpPr>
        <p:spPr>
          <a:xfrm>
            <a:off x="0" y="0"/>
            <a:ext cx="12192000" cy="91440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54A3EF-EFD2-8785-7A69-B5CCD972CA68}"/>
              </a:ext>
            </a:extLst>
          </p:cNvPr>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a:t>
            </a:fld>
            <a:endParaRPr lang="en-US">
              <a:solidFill>
                <a:prstClr val="white"/>
              </a:solidFill>
            </a:endParaRPr>
          </a:p>
        </p:txBody>
      </p:sp>
      <p:sp>
        <p:nvSpPr>
          <p:cNvPr id="4" name="Footer Placeholder 3">
            <a:extLst>
              <a:ext uri="{FF2B5EF4-FFF2-40B4-BE49-F238E27FC236}">
                <a16:creationId xmlns:a16="http://schemas.microsoft.com/office/drawing/2014/main" id="{60DB9647-8492-DDBC-0D4E-034597FED048}"/>
              </a:ext>
            </a:extLst>
          </p:cNvPr>
          <p:cNvSpPr>
            <a:spLocks noGrp="1"/>
          </p:cNvSpPr>
          <p:nvPr>
            <p:ph type="ftr" sz="quarter" idx="11"/>
          </p:nvPr>
        </p:nvSpPr>
        <p:spPr/>
        <p:txBody>
          <a:bodyPr/>
          <a:lstStyle>
            <a:lvl1pPr algn="ctr" defTabSz="457182">
              <a:buClrTx/>
              <a:defRPr/>
            </a:lvl1pPr>
          </a:lstStyle>
          <a:p>
            <a:r>
              <a:rPr lang="it-IT" sz="1200" b="1" dirty="0">
                <a:solidFill>
                  <a:prstClr val="white"/>
                </a:solidFill>
                <a:latin typeface="Calibri"/>
              </a:rPr>
              <a:t>Pre-decisional</a:t>
            </a:r>
          </a:p>
          <a:p>
            <a:r>
              <a:rPr lang="it-IT" sz="1200" b="1" dirty="0">
                <a:solidFill>
                  <a:prstClr val="white"/>
                </a:solidFill>
                <a:latin typeface="Calibri"/>
              </a:rPr>
              <a:t>For Information Purposes Only</a:t>
            </a:r>
          </a:p>
        </p:txBody>
      </p:sp>
      <p:sp>
        <p:nvSpPr>
          <p:cNvPr id="5" name="Content Placeholder 2">
            <a:extLst>
              <a:ext uri="{FF2B5EF4-FFF2-40B4-BE49-F238E27FC236}">
                <a16:creationId xmlns:a16="http://schemas.microsoft.com/office/drawing/2014/main" id="{A5C3D54A-37C3-37C8-3232-0CFFC34038F5}"/>
              </a:ext>
            </a:extLst>
          </p:cNvPr>
          <p:cNvSpPr>
            <a:spLocks noGrp="1"/>
          </p:cNvSpPr>
          <p:nvPr>
            <p:ph idx="1"/>
          </p:nvPr>
        </p:nvSpPr>
        <p:spPr>
          <a:xfrm>
            <a:off x="609600" y="990609"/>
            <a:ext cx="10972800" cy="4842020"/>
          </a:xfrm>
        </p:spPr>
        <p:txBody>
          <a:bodyPr/>
          <a:lstStyle>
            <a:lvl1pPr indent="-274320">
              <a:spcBef>
                <a:spcPts val="0"/>
              </a:spcBef>
              <a:spcAft>
                <a:spcPts val="600"/>
              </a:spcAft>
              <a:defRPr sz="3200"/>
            </a:lvl1pPr>
            <a:lvl2pPr indent="-274320">
              <a:spcBef>
                <a:spcPts val="0"/>
              </a:spcBef>
              <a:spcAft>
                <a:spcPts val="600"/>
              </a:spcAft>
              <a:defRPr sz="2800"/>
            </a:lvl2pPr>
            <a:lvl3pPr indent="-274320">
              <a:spcBef>
                <a:spcPts val="0"/>
              </a:spcBef>
              <a:spcAft>
                <a:spcPts val="600"/>
              </a:spcAft>
              <a:defRPr sz="2400"/>
            </a:lvl3pPr>
            <a:lvl4pPr marL="1200150" indent="-274320">
              <a:spcBef>
                <a:spcPts val="0"/>
              </a:spcBef>
              <a:spcAft>
                <a:spcPts val="600"/>
              </a:spcAft>
              <a:buFont typeface="Wingdings" panose="05000000000000000000" pitchFamily="2" charset="2"/>
              <a:buChar char="§"/>
              <a:defRPr sz="1800"/>
            </a:lvl4pPr>
            <a:lvl5pPr marL="1543050" indent="-274320">
              <a:spcBef>
                <a:spcPts val="0"/>
              </a:spcBef>
              <a:spcAft>
                <a:spcPts val="600"/>
              </a:spcAft>
              <a:buFont typeface="Courier New" panose="02070309020205020404" pitchFamily="49" charset="0"/>
              <a:buChar char="o"/>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5768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8"/>
            <a:ext cx="10363200" cy="1470025"/>
          </a:xfrm>
        </p:spPr>
        <p:txBody>
          <a:bodyPr>
            <a:normAutofit/>
          </a:bodyPr>
          <a:lstStyle>
            <a:lvl1pPr>
              <a:defRPr sz="4000" b="1">
                <a:solidFill>
                  <a:schemeClr val="tx2">
                    <a:lumMod val="50000"/>
                  </a:schemeClr>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lumMod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7" name="Slide Number Placeholder 5"/>
          <p:cNvSpPr txBox="1">
            <a:spLocks/>
          </p:cNvSpPr>
          <p:nvPr userDrawn="1"/>
        </p:nvSpPr>
        <p:spPr>
          <a:xfrm>
            <a:off x="9250441" y="6400241"/>
            <a:ext cx="284480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z="900" smtClean="0">
                <a:solidFill>
                  <a:prstClr val="white"/>
                </a:solidFill>
                <a:latin typeface="Avenir Book" panose="02000503020000020003"/>
              </a:rPr>
              <a:pPr/>
              <a:t>‹#›</a:t>
            </a:fld>
            <a:endParaRPr lang="en-US" sz="900" dirty="0">
              <a:solidFill>
                <a:prstClr val="white"/>
              </a:solidFill>
              <a:latin typeface="Avenir Book" panose="02000503020000020003"/>
            </a:endParaRPr>
          </a:p>
        </p:txBody>
      </p:sp>
      <p:grpSp>
        <p:nvGrpSpPr>
          <p:cNvPr id="9" name="Group 8">
            <a:extLst>
              <a:ext uri="{FF2B5EF4-FFF2-40B4-BE49-F238E27FC236}">
                <a16:creationId xmlns:a16="http://schemas.microsoft.com/office/drawing/2014/main" id="{3C36D919-78C9-E3B4-F5F6-EB34E8E628D7}"/>
              </a:ext>
            </a:extLst>
          </p:cNvPr>
          <p:cNvGrpSpPr/>
          <p:nvPr userDrawn="1"/>
        </p:nvGrpSpPr>
        <p:grpSpPr>
          <a:xfrm>
            <a:off x="0" y="6096000"/>
            <a:ext cx="12192000" cy="45719"/>
            <a:chOff x="0" y="6096000"/>
            <a:chExt cx="12207240" cy="48667"/>
          </a:xfrm>
        </p:grpSpPr>
        <p:sp>
          <p:nvSpPr>
            <p:cNvPr id="10" name="Rectangle 9">
              <a:extLst>
                <a:ext uri="{FF2B5EF4-FFF2-40B4-BE49-F238E27FC236}">
                  <a16:creationId xmlns:a16="http://schemas.microsoft.com/office/drawing/2014/main" id="{7F7494EC-F42C-2217-C414-21CADA16C771}"/>
                </a:ext>
              </a:extLst>
            </p:cNvPr>
            <p:cNvSpPr/>
            <p:nvPr/>
          </p:nvSpPr>
          <p:spPr>
            <a:xfrm>
              <a:off x="0" y="6096000"/>
              <a:ext cx="4069080" cy="45719"/>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latin typeface="Avenir Book" panose="02000503020000020003"/>
              </a:endParaRPr>
            </a:p>
          </p:txBody>
        </p:sp>
        <p:sp>
          <p:nvSpPr>
            <p:cNvPr id="11" name="Rectangle 10">
              <a:extLst>
                <a:ext uri="{FF2B5EF4-FFF2-40B4-BE49-F238E27FC236}">
                  <a16:creationId xmlns:a16="http://schemas.microsoft.com/office/drawing/2014/main" id="{6AF83CA2-C50E-44AA-DCB1-7456532F29CB}"/>
                </a:ext>
              </a:extLst>
            </p:cNvPr>
            <p:cNvSpPr/>
            <p:nvPr/>
          </p:nvSpPr>
          <p:spPr>
            <a:xfrm>
              <a:off x="4069080" y="6096000"/>
              <a:ext cx="4069080" cy="45719"/>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ook" panose="02000503020000020003"/>
              </a:endParaRPr>
            </a:p>
          </p:txBody>
        </p:sp>
        <p:sp>
          <p:nvSpPr>
            <p:cNvPr id="12" name="Rectangle 11">
              <a:extLst>
                <a:ext uri="{FF2B5EF4-FFF2-40B4-BE49-F238E27FC236}">
                  <a16:creationId xmlns:a16="http://schemas.microsoft.com/office/drawing/2014/main" id="{C2B209E5-A72E-EFC6-523F-39DAD8650ADB}"/>
                </a:ext>
              </a:extLst>
            </p:cNvPr>
            <p:cNvSpPr/>
            <p:nvPr/>
          </p:nvSpPr>
          <p:spPr>
            <a:xfrm>
              <a:off x="8138160" y="6097042"/>
              <a:ext cx="4069080" cy="47625"/>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Avenir Book" panose="02000503020000020003"/>
              </a:endParaRPr>
            </a:p>
          </p:txBody>
        </p:sp>
      </p:grpSp>
      <p:sp>
        <p:nvSpPr>
          <p:cNvPr id="13" name="Footer Placeholder 4">
            <a:extLst>
              <a:ext uri="{FF2B5EF4-FFF2-40B4-BE49-F238E27FC236}">
                <a16:creationId xmlns:a16="http://schemas.microsoft.com/office/drawing/2014/main" id="{F03CFDEC-79B5-9367-3B01-4A22141E8524}"/>
              </a:ext>
            </a:extLst>
          </p:cNvPr>
          <p:cNvSpPr>
            <a:spLocks noGrp="1"/>
          </p:cNvSpPr>
          <p:nvPr>
            <p:ph type="ftr" sz="quarter" idx="11"/>
          </p:nvPr>
        </p:nvSpPr>
        <p:spPr>
          <a:xfrm>
            <a:off x="4165600" y="6400241"/>
            <a:ext cx="3860800" cy="365125"/>
          </a:xfrm>
          <a:prstGeom prst="rect">
            <a:avLst/>
          </a:prstGeom>
        </p:spPr>
        <p:txBody>
          <a:bodyPr lIns="91440" tIns="45720" rIns="91440" bIns="45720"/>
          <a:lstStyle>
            <a:lvl1pPr algn="ctr" defTabSz="457182">
              <a:buClrTx/>
              <a:defRPr sz="1200" b="1" i="0">
                <a:solidFill>
                  <a:srgbClr val="FF0000"/>
                </a:solidFill>
              </a:defRPr>
            </a:lvl1pPr>
          </a:lstStyle>
          <a:p>
            <a:r>
              <a:rPr lang="it-IT" sz="1200" b="1" dirty="0">
                <a:solidFill>
                  <a:prstClr val="white"/>
                </a:solidFill>
                <a:latin typeface="Calibri"/>
              </a:rPr>
              <a:t>Pre-decisional</a:t>
            </a:r>
          </a:p>
          <a:p>
            <a:r>
              <a:rPr lang="it-IT" sz="1200" b="1" dirty="0">
                <a:solidFill>
                  <a:prstClr val="white"/>
                </a:solidFill>
                <a:latin typeface="Calibri"/>
              </a:rPr>
              <a:t>For Information Purposes Only</a:t>
            </a:r>
          </a:p>
        </p:txBody>
      </p:sp>
    </p:spTree>
    <p:extLst>
      <p:ext uri="{BB962C8B-B14F-4D97-AF65-F5344CB8AC3E}">
        <p14:creationId xmlns:p14="http://schemas.microsoft.com/office/powerpoint/2010/main" val="3601306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65E6-EA96-5A45-1D41-45EAE649CBFD}"/>
              </a:ext>
            </a:extLst>
          </p:cNvPr>
          <p:cNvSpPr>
            <a:spLocks noGrp="1"/>
          </p:cNvSpPr>
          <p:nvPr>
            <p:ph type="title"/>
          </p:nvPr>
        </p:nvSpPr>
        <p:spPr>
          <a:xfrm>
            <a:off x="0" y="0"/>
            <a:ext cx="12192000" cy="91440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54A3EF-EFD2-8785-7A69-B5CCD972CA68}"/>
              </a:ext>
            </a:extLst>
          </p:cNvPr>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a:t>
            </a:fld>
            <a:endParaRPr lang="en-US">
              <a:solidFill>
                <a:prstClr val="white"/>
              </a:solidFill>
            </a:endParaRPr>
          </a:p>
        </p:txBody>
      </p:sp>
      <p:sp>
        <p:nvSpPr>
          <p:cNvPr id="4" name="Footer Placeholder 3">
            <a:extLst>
              <a:ext uri="{FF2B5EF4-FFF2-40B4-BE49-F238E27FC236}">
                <a16:creationId xmlns:a16="http://schemas.microsoft.com/office/drawing/2014/main" id="{60DB9647-8492-DDBC-0D4E-034597FED048}"/>
              </a:ext>
            </a:extLst>
          </p:cNvPr>
          <p:cNvSpPr>
            <a:spLocks noGrp="1"/>
          </p:cNvSpPr>
          <p:nvPr>
            <p:ph type="ftr" sz="quarter" idx="11"/>
          </p:nvPr>
        </p:nvSpPr>
        <p:spPr/>
        <p:txBody>
          <a:bodyPr/>
          <a:lstStyle>
            <a:lvl1pPr algn="ctr" defTabSz="457182">
              <a:buClrTx/>
              <a:defRPr/>
            </a:lvl1pPr>
          </a:lstStyle>
          <a:p>
            <a:r>
              <a:rPr lang="it-IT" sz="1200" b="1" dirty="0">
                <a:solidFill>
                  <a:prstClr val="white"/>
                </a:solidFill>
                <a:latin typeface="Calibri"/>
              </a:rPr>
              <a:t>Pre-decisional</a:t>
            </a:r>
          </a:p>
          <a:p>
            <a:r>
              <a:rPr lang="it-IT" sz="1200" b="1" dirty="0">
                <a:solidFill>
                  <a:prstClr val="white"/>
                </a:solidFill>
                <a:latin typeface="Calibri"/>
              </a:rPr>
              <a:t>For Information Purposes Only</a:t>
            </a:r>
          </a:p>
        </p:txBody>
      </p:sp>
    </p:spTree>
    <p:extLst>
      <p:ext uri="{BB962C8B-B14F-4D97-AF65-F5344CB8AC3E}">
        <p14:creationId xmlns:p14="http://schemas.microsoft.com/office/powerpoint/2010/main" val="3667329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02A6B0-0755-D77E-5D09-9A7648F60785}"/>
              </a:ext>
            </a:extLst>
          </p:cNvPr>
          <p:cNvSpPr>
            <a:spLocks noGrp="1"/>
          </p:cNvSpPr>
          <p:nvPr>
            <p:ph type="dt" sz="half" idx="10"/>
          </p:nvPr>
        </p:nvSpPr>
        <p:spPr/>
        <p:txBody>
          <a:bodyPr/>
          <a:lstStyle/>
          <a:p>
            <a:fld id="{846CE7D5-CF57-46EF-B807-FDD0502418D4}" type="datetimeFigureOut">
              <a:rPr lang="en-US" smtClean="0"/>
              <a:t>3/12/2026</a:t>
            </a:fld>
            <a:endParaRPr lang="en-US"/>
          </a:p>
        </p:txBody>
      </p:sp>
      <p:sp>
        <p:nvSpPr>
          <p:cNvPr id="3" name="Footer Placeholder 2">
            <a:extLst>
              <a:ext uri="{FF2B5EF4-FFF2-40B4-BE49-F238E27FC236}">
                <a16:creationId xmlns:a16="http://schemas.microsoft.com/office/drawing/2014/main" id="{64BF858B-6523-209F-9CBE-7E2A53D846A1}"/>
              </a:ext>
            </a:extLst>
          </p:cNvPr>
          <p:cNvSpPr>
            <a:spLocks noGrp="1"/>
          </p:cNvSpPr>
          <p:nvPr>
            <p:ph type="ftr" sz="quarter" idx="11"/>
          </p:nvPr>
        </p:nvSpPr>
        <p:spPr/>
        <p:txBody>
          <a:bodyPr/>
          <a:lstStyle/>
          <a:p>
            <a:r>
              <a:rPr lang="it-IT" sz="1200" b="1" dirty="0">
                <a:solidFill>
                  <a:prstClr val="white"/>
                </a:solidFill>
                <a:latin typeface="Calibri"/>
              </a:rPr>
              <a:t>Pre-decisional</a:t>
            </a:r>
          </a:p>
          <a:p>
            <a:r>
              <a:rPr lang="it-IT" sz="1200" b="1" dirty="0">
                <a:solidFill>
                  <a:prstClr val="white"/>
                </a:solidFill>
                <a:latin typeface="Calibri"/>
              </a:rPr>
              <a:t>For Information Purposes Only</a:t>
            </a:r>
          </a:p>
          <a:p>
            <a:endParaRPr lang="en-US" dirty="0"/>
          </a:p>
        </p:txBody>
      </p:sp>
      <p:sp>
        <p:nvSpPr>
          <p:cNvPr id="4" name="Slide Number Placeholder 3">
            <a:extLst>
              <a:ext uri="{FF2B5EF4-FFF2-40B4-BE49-F238E27FC236}">
                <a16:creationId xmlns:a16="http://schemas.microsoft.com/office/drawing/2014/main" id="{9943BAD3-50FC-B65B-914F-5CF52754190E}"/>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07576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B95C9BA4-713A-4A27-9F9E-0689B0EAEF9E}"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C481E215-1FDB-4D29-A81D-E5140A99BACE}" type="slidenum">
              <a:rPr lang="en-US" smtClean="0"/>
              <a:t>‹#›</a:t>
            </a:fld>
            <a:endParaRPr lang="en-US"/>
          </a:p>
        </p:txBody>
      </p:sp>
    </p:spTree>
    <p:extLst>
      <p:ext uri="{BB962C8B-B14F-4D97-AF65-F5344CB8AC3E}">
        <p14:creationId xmlns:p14="http://schemas.microsoft.com/office/powerpoint/2010/main" val="228333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877EF-0619-73E4-943E-6EC353815804}"/>
              </a:ext>
            </a:extLst>
          </p:cNvPr>
          <p:cNvPicPr>
            <a:picLocks noChangeAspect="1"/>
          </p:cNvPicPr>
          <p:nvPr userDrawn="1"/>
        </p:nvPicPr>
        <p:blipFill>
          <a:blip r:embed="rId2"/>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35476" y="5430023"/>
            <a:ext cx="6733288" cy="1154113"/>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9">
            <a:extLst>
              <a:ext uri="{FF2B5EF4-FFF2-40B4-BE49-F238E27FC236}">
                <a16:creationId xmlns:a16="http://schemas.microsoft.com/office/drawing/2014/main" id="{6DFEF97A-5270-E188-9925-E3584E038719}"/>
              </a:ext>
            </a:extLst>
          </p:cNvPr>
          <p:cNvSpPr>
            <a:spLocks noGrp="1"/>
          </p:cNvSpPr>
          <p:nvPr>
            <p:ph type="body" sz="quarter" idx="10"/>
          </p:nvPr>
        </p:nvSpPr>
        <p:spPr>
          <a:xfrm>
            <a:off x="635476" y="3908501"/>
            <a:ext cx="6733288" cy="1154113"/>
          </a:xfrm>
        </p:spPr>
        <p:txBody>
          <a:bodyPr>
            <a:noAutofit/>
          </a:bodyPr>
          <a:lstStyle>
            <a:lvl1pPr marL="0" indent="0" algn="l">
              <a:buNone/>
              <a:defRPr sz="4400" b="1">
                <a:solidFill>
                  <a:schemeClr val="bg1"/>
                </a:solidFill>
              </a:defRPr>
            </a:lvl1pPr>
            <a:lvl2pPr marL="457200" indent="0">
              <a:buNone/>
              <a:defRPr/>
            </a:lvl2pPr>
          </a:lstStyle>
          <a:p>
            <a:pPr lvl="0"/>
            <a:r>
              <a:rPr lang="en-US"/>
              <a:t>Click to edit Master text styles</a:t>
            </a:r>
          </a:p>
        </p:txBody>
      </p:sp>
      <p:pic>
        <p:nvPicPr>
          <p:cNvPr id="2" name="Picture 1" descr="A logo for a company&#10;&#10;AI-generated content may be incorrect.">
            <a:extLst>
              <a:ext uri="{FF2B5EF4-FFF2-40B4-BE49-F238E27FC236}">
                <a16:creationId xmlns:a16="http://schemas.microsoft.com/office/drawing/2014/main" id="{7506E1DD-3D43-1FF6-F059-BBAF1986C2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1257" y="249024"/>
            <a:ext cx="4396115" cy="32920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9662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877EF-0619-73E4-943E-6EC353815804}"/>
              </a:ext>
            </a:extLst>
          </p:cNvPr>
          <p:cNvPicPr>
            <a:picLocks noChangeAspect="1"/>
          </p:cNvPicPr>
          <p:nvPr userDrawn="1"/>
        </p:nvPicPr>
        <p:blipFill>
          <a:blip r:embed="rId2"/>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35476" y="5430023"/>
            <a:ext cx="6733288" cy="1154113"/>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9">
            <a:extLst>
              <a:ext uri="{FF2B5EF4-FFF2-40B4-BE49-F238E27FC236}">
                <a16:creationId xmlns:a16="http://schemas.microsoft.com/office/drawing/2014/main" id="{6DFEF97A-5270-E188-9925-E3584E038719}"/>
              </a:ext>
            </a:extLst>
          </p:cNvPr>
          <p:cNvSpPr>
            <a:spLocks noGrp="1"/>
          </p:cNvSpPr>
          <p:nvPr>
            <p:ph type="body" sz="quarter" idx="10"/>
          </p:nvPr>
        </p:nvSpPr>
        <p:spPr>
          <a:xfrm>
            <a:off x="635476" y="3908501"/>
            <a:ext cx="6733288" cy="1154113"/>
          </a:xfrm>
        </p:spPr>
        <p:txBody>
          <a:bodyPr>
            <a:noAutofit/>
          </a:bodyPr>
          <a:lstStyle>
            <a:lvl1pPr marL="0" indent="0" algn="l">
              <a:buNone/>
              <a:defRPr sz="4400" b="1">
                <a:solidFill>
                  <a:schemeClr val="bg1"/>
                </a:solidFill>
              </a:defRPr>
            </a:lvl1pPr>
            <a:lvl2pPr marL="457200" indent="0">
              <a:buNone/>
              <a:defRPr/>
            </a:lvl2pPr>
          </a:lstStyle>
          <a:p>
            <a:pPr lvl="0"/>
            <a:r>
              <a:rPr lang="en-US"/>
              <a:t>Click to edit Master text styles</a:t>
            </a:r>
          </a:p>
        </p:txBody>
      </p:sp>
      <p:pic>
        <p:nvPicPr>
          <p:cNvPr id="2" name="Picture 1" descr="A logo for a company&#10;&#10;AI-generated content may be incorrect.">
            <a:extLst>
              <a:ext uri="{FF2B5EF4-FFF2-40B4-BE49-F238E27FC236}">
                <a16:creationId xmlns:a16="http://schemas.microsoft.com/office/drawing/2014/main" id="{8BEF42C1-687A-86D4-8130-401B3EA5497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1257" y="249024"/>
            <a:ext cx="4396115" cy="32920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2412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877EF-0619-73E4-943E-6EC353815804}"/>
              </a:ext>
            </a:extLst>
          </p:cNvPr>
          <p:cNvPicPr>
            <a:picLocks noChangeAspect="1"/>
          </p:cNvPicPr>
          <p:nvPr userDrawn="1"/>
        </p:nvPicPr>
        <p:blipFill>
          <a:blip r:embed="rId2"/>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35476" y="5430023"/>
            <a:ext cx="6733288" cy="1154113"/>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9">
            <a:extLst>
              <a:ext uri="{FF2B5EF4-FFF2-40B4-BE49-F238E27FC236}">
                <a16:creationId xmlns:a16="http://schemas.microsoft.com/office/drawing/2014/main" id="{6DFEF97A-5270-E188-9925-E3584E038719}"/>
              </a:ext>
            </a:extLst>
          </p:cNvPr>
          <p:cNvSpPr>
            <a:spLocks noGrp="1"/>
          </p:cNvSpPr>
          <p:nvPr>
            <p:ph type="body" sz="quarter" idx="10"/>
          </p:nvPr>
        </p:nvSpPr>
        <p:spPr>
          <a:xfrm>
            <a:off x="635476" y="3908501"/>
            <a:ext cx="6733288" cy="1154113"/>
          </a:xfrm>
        </p:spPr>
        <p:txBody>
          <a:bodyPr>
            <a:noAutofit/>
          </a:bodyPr>
          <a:lstStyle>
            <a:lvl1pPr marL="0" indent="0" algn="l">
              <a:buNone/>
              <a:defRPr sz="4400" b="1">
                <a:solidFill>
                  <a:schemeClr val="bg1"/>
                </a:solidFill>
              </a:defRPr>
            </a:lvl1pPr>
            <a:lvl2pPr marL="457200" indent="0">
              <a:buNone/>
              <a:defRPr/>
            </a:lvl2pPr>
          </a:lstStyle>
          <a:p>
            <a:pPr lvl="0"/>
            <a:r>
              <a:rPr lang="en-US"/>
              <a:t>Click to edit Master text styles</a:t>
            </a:r>
          </a:p>
        </p:txBody>
      </p:sp>
      <p:pic>
        <p:nvPicPr>
          <p:cNvPr id="4" name="Picture 3" descr="A logo for a company&#10;&#10;AI-generated content may be incorrect.">
            <a:extLst>
              <a:ext uri="{FF2B5EF4-FFF2-40B4-BE49-F238E27FC236}">
                <a16:creationId xmlns:a16="http://schemas.microsoft.com/office/drawing/2014/main" id="{52F33CBC-90B9-F7D5-C8A2-F8FAC31470E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1257" y="249024"/>
            <a:ext cx="4396115" cy="32920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0754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877EF-0619-73E4-943E-6EC353815804}"/>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white and blue rectangular object with a green border&#10;&#10;AI-generated content may be incorrect.">
            <a:extLst>
              <a:ext uri="{FF2B5EF4-FFF2-40B4-BE49-F238E27FC236}">
                <a16:creationId xmlns:a16="http://schemas.microsoft.com/office/drawing/2014/main" id="{47021D7B-EFDE-2588-E43B-C0F29C3B905A}"/>
              </a:ext>
            </a:extLst>
          </p:cNvPr>
          <p:cNvPicPr>
            <a:picLocks noChangeAspect="1"/>
          </p:cNvPicPr>
          <p:nvPr userDrawn="1"/>
        </p:nvPicPr>
        <p:blipFill>
          <a:blip r:embed="rId3"/>
          <a:stretch>
            <a:fillRect/>
          </a:stretch>
        </p:blipFill>
        <p:spPr>
          <a:xfrm>
            <a:off x="-1" y="-12192"/>
            <a:ext cx="9359901" cy="6870192"/>
          </a:xfrm>
          <a:prstGeom prst="rect">
            <a:avLst/>
          </a:prstGeom>
          <a:effectLst>
            <a:outerShdw blurRad="50800" dist="38100" algn="tl" rotWithShape="0">
              <a:prstClr val="black">
                <a:alpha val="40000"/>
              </a:prstClr>
            </a:outerShdw>
          </a:effectLst>
        </p:spPr>
      </p:pic>
      <p:sp>
        <p:nvSpPr>
          <p:cNvPr id="3" name="Text Placeholder 9">
            <a:extLst>
              <a:ext uri="{FF2B5EF4-FFF2-40B4-BE49-F238E27FC236}">
                <a16:creationId xmlns:a16="http://schemas.microsoft.com/office/drawing/2014/main" id="{D8F4381F-F55D-7896-A4D6-31701BD70717}"/>
              </a:ext>
            </a:extLst>
          </p:cNvPr>
          <p:cNvSpPr>
            <a:spLocks noGrp="1"/>
          </p:cNvSpPr>
          <p:nvPr>
            <p:ph type="body" sz="quarter" idx="10"/>
          </p:nvPr>
        </p:nvSpPr>
        <p:spPr>
          <a:xfrm>
            <a:off x="635476" y="372821"/>
            <a:ext cx="6733288" cy="785419"/>
          </a:xfrm>
        </p:spPr>
        <p:txBody>
          <a:bodyPr>
            <a:noAutofit/>
          </a:bodyPr>
          <a:lstStyle>
            <a:lvl1pPr marL="0" indent="0" algn="l">
              <a:buNone/>
              <a:defRPr sz="4400" b="1">
                <a:solidFill>
                  <a:schemeClr val="bg1"/>
                </a:solidFill>
              </a:defRPr>
            </a:lvl1pPr>
            <a:lvl2pPr marL="457200" indent="0">
              <a:buNone/>
              <a:defRPr/>
            </a:lvl2pPr>
          </a:lstStyle>
          <a:p>
            <a:pPr lvl="0"/>
            <a:r>
              <a:rPr lang="en-US" dirty="0"/>
              <a:t>Click to edit Master text</a:t>
            </a:r>
          </a:p>
        </p:txBody>
      </p:sp>
    </p:spTree>
    <p:extLst>
      <p:ext uri="{BB962C8B-B14F-4D97-AF65-F5344CB8AC3E}">
        <p14:creationId xmlns:p14="http://schemas.microsoft.com/office/powerpoint/2010/main" val="787884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877EF-0619-73E4-943E-6EC353815804}"/>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A white and blue rectangular object with a green border&#10;&#10;AI-generated content may be incorrect.">
            <a:extLst>
              <a:ext uri="{FF2B5EF4-FFF2-40B4-BE49-F238E27FC236}">
                <a16:creationId xmlns:a16="http://schemas.microsoft.com/office/drawing/2014/main" id="{8B394B92-7A6B-92EA-9B89-92553ACBBD87}"/>
              </a:ext>
            </a:extLst>
          </p:cNvPr>
          <p:cNvPicPr>
            <a:picLocks noChangeAspect="1"/>
          </p:cNvPicPr>
          <p:nvPr userDrawn="1"/>
        </p:nvPicPr>
        <p:blipFill>
          <a:blip r:embed="rId3"/>
          <a:stretch>
            <a:fillRect/>
          </a:stretch>
        </p:blipFill>
        <p:spPr>
          <a:xfrm>
            <a:off x="-1" y="-12192"/>
            <a:ext cx="9359901" cy="6870192"/>
          </a:xfrm>
          <a:prstGeom prst="rect">
            <a:avLst/>
          </a:prstGeom>
          <a:effectLst>
            <a:outerShdw blurRad="50800" dist="38100" algn="tl" rotWithShape="0">
              <a:prstClr val="black">
                <a:alpha val="40000"/>
              </a:prstClr>
            </a:outerShdw>
          </a:effectLst>
        </p:spPr>
      </p:pic>
      <p:sp>
        <p:nvSpPr>
          <p:cNvPr id="6" name="Text Placeholder 9">
            <a:extLst>
              <a:ext uri="{FF2B5EF4-FFF2-40B4-BE49-F238E27FC236}">
                <a16:creationId xmlns:a16="http://schemas.microsoft.com/office/drawing/2014/main" id="{CFE09609-B3C3-177F-9562-2FCE68B3693B}"/>
              </a:ext>
            </a:extLst>
          </p:cNvPr>
          <p:cNvSpPr>
            <a:spLocks noGrp="1"/>
          </p:cNvSpPr>
          <p:nvPr>
            <p:ph type="body" sz="quarter" idx="10"/>
          </p:nvPr>
        </p:nvSpPr>
        <p:spPr>
          <a:xfrm>
            <a:off x="635476" y="372821"/>
            <a:ext cx="6733288" cy="785419"/>
          </a:xfrm>
        </p:spPr>
        <p:txBody>
          <a:bodyPr>
            <a:noAutofit/>
          </a:bodyPr>
          <a:lstStyle>
            <a:lvl1pPr marL="0" indent="0" algn="l">
              <a:buNone/>
              <a:defRPr sz="4400" b="1">
                <a:solidFill>
                  <a:schemeClr val="bg1"/>
                </a:solidFill>
              </a:defRPr>
            </a:lvl1pPr>
            <a:lvl2pPr marL="457200" indent="0">
              <a:buNone/>
              <a:defRPr/>
            </a:lvl2pPr>
          </a:lstStyle>
          <a:p>
            <a:pPr lvl="0"/>
            <a:r>
              <a:rPr lang="en-US" dirty="0"/>
              <a:t>Click to edit Master text</a:t>
            </a:r>
          </a:p>
        </p:txBody>
      </p:sp>
    </p:spTree>
    <p:extLst>
      <p:ext uri="{BB962C8B-B14F-4D97-AF65-F5344CB8AC3E}">
        <p14:creationId xmlns:p14="http://schemas.microsoft.com/office/powerpoint/2010/main" val="2095333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877EF-0619-73E4-943E-6EC353815804}"/>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pic>
        <p:nvPicPr>
          <p:cNvPr id="6" name="Picture 5" descr="A white and blue rectangular object with a green border&#10;&#10;AI-generated content may be incorrect.">
            <a:extLst>
              <a:ext uri="{FF2B5EF4-FFF2-40B4-BE49-F238E27FC236}">
                <a16:creationId xmlns:a16="http://schemas.microsoft.com/office/drawing/2014/main" id="{33672F96-2597-0F34-7905-E7A88A691006}"/>
              </a:ext>
            </a:extLst>
          </p:cNvPr>
          <p:cNvPicPr>
            <a:picLocks noChangeAspect="1"/>
          </p:cNvPicPr>
          <p:nvPr userDrawn="1"/>
        </p:nvPicPr>
        <p:blipFill>
          <a:blip r:embed="rId3"/>
          <a:stretch>
            <a:fillRect/>
          </a:stretch>
        </p:blipFill>
        <p:spPr>
          <a:xfrm>
            <a:off x="-1" y="-12192"/>
            <a:ext cx="9359901" cy="6870192"/>
          </a:xfrm>
          <a:prstGeom prst="rect">
            <a:avLst/>
          </a:prstGeom>
          <a:effectLst>
            <a:outerShdw blurRad="50800" dist="38100" algn="tl" rotWithShape="0">
              <a:prstClr val="black">
                <a:alpha val="40000"/>
              </a:prstClr>
            </a:outerShdw>
          </a:effectLst>
        </p:spPr>
      </p:pic>
      <p:sp>
        <p:nvSpPr>
          <p:cNvPr id="7" name="Text Placeholder 9">
            <a:extLst>
              <a:ext uri="{FF2B5EF4-FFF2-40B4-BE49-F238E27FC236}">
                <a16:creationId xmlns:a16="http://schemas.microsoft.com/office/drawing/2014/main" id="{39DAF811-4F9E-D8E0-5FA2-FC456C8E2E73}"/>
              </a:ext>
            </a:extLst>
          </p:cNvPr>
          <p:cNvSpPr>
            <a:spLocks noGrp="1"/>
          </p:cNvSpPr>
          <p:nvPr>
            <p:ph type="body" sz="quarter" idx="10"/>
          </p:nvPr>
        </p:nvSpPr>
        <p:spPr>
          <a:xfrm>
            <a:off x="635476" y="372821"/>
            <a:ext cx="6733288" cy="785419"/>
          </a:xfrm>
        </p:spPr>
        <p:txBody>
          <a:bodyPr>
            <a:noAutofit/>
          </a:bodyPr>
          <a:lstStyle>
            <a:lvl1pPr marL="0" indent="0" algn="l">
              <a:buNone/>
              <a:defRPr sz="4400" b="1">
                <a:solidFill>
                  <a:schemeClr val="bg1"/>
                </a:solidFill>
              </a:defRPr>
            </a:lvl1pPr>
            <a:lvl2pPr marL="457200" indent="0">
              <a:buNone/>
              <a:defRPr/>
            </a:lvl2pPr>
          </a:lstStyle>
          <a:p>
            <a:pPr lvl="0"/>
            <a:r>
              <a:rPr lang="en-US" dirty="0"/>
              <a:t>Click to edit Master text</a:t>
            </a:r>
          </a:p>
        </p:txBody>
      </p:sp>
    </p:spTree>
    <p:extLst>
      <p:ext uri="{BB962C8B-B14F-4D97-AF65-F5344CB8AC3E}">
        <p14:creationId xmlns:p14="http://schemas.microsoft.com/office/powerpoint/2010/main" val="2497908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877EF-0619-73E4-943E-6EC353815804}"/>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white and blue rectangular object with a green border&#10;&#10;AI-generated content may be incorrect.">
            <a:extLst>
              <a:ext uri="{FF2B5EF4-FFF2-40B4-BE49-F238E27FC236}">
                <a16:creationId xmlns:a16="http://schemas.microsoft.com/office/drawing/2014/main" id="{4083A585-38EA-E94E-1ED6-4657349DC264}"/>
              </a:ext>
            </a:extLst>
          </p:cNvPr>
          <p:cNvPicPr>
            <a:picLocks noChangeAspect="1"/>
          </p:cNvPicPr>
          <p:nvPr userDrawn="1"/>
        </p:nvPicPr>
        <p:blipFill>
          <a:blip r:embed="rId3"/>
          <a:stretch>
            <a:fillRect/>
          </a:stretch>
        </p:blipFill>
        <p:spPr>
          <a:xfrm>
            <a:off x="-1" y="-12192"/>
            <a:ext cx="9359901" cy="6870192"/>
          </a:xfrm>
          <a:prstGeom prst="rect">
            <a:avLst/>
          </a:prstGeom>
          <a:effectLst>
            <a:outerShdw blurRad="50800" dist="38100" algn="tl" rotWithShape="0">
              <a:prstClr val="black">
                <a:alpha val="40000"/>
              </a:prstClr>
            </a:outerShdw>
          </a:effectLst>
        </p:spPr>
      </p:pic>
      <p:sp>
        <p:nvSpPr>
          <p:cNvPr id="4" name="Text Placeholder 9">
            <a:extLst>
              <a:ext uri="{FF2B5EF4-FFF2-40B4-BE49-F238E27FC236}">
                <a16:creationId xmlns:a16="http://schemas.microsoft.com/office/drawing/2014/main" id="{D7992E26-73F8-A192-55E5-A5E0B172E2B3}"/>
              </a:ext>
            </a:extLst>
          </p:cNvPr>
          <p:cNvSpPr>
            <a:spLocks noGrp="1"/>
          </p:cNvSpPr>
          <p:nvPr>
            <p:ph type="body" sz="quarter" idx="10"/>
          </p:nvPr>
        </p:nvSpPr>
        <p:spPr>
          <a:xfrm>
            <a:off x="635476" y="372821"/>
            <a:ext cx="6733288" cy="785419"/>
          </a:xfrm>
        </p:spPr>
        <p:txBody>
          <a:bodyPr>
            <a:noAutofit/>
          </a:bodyPr>
          <a:lstStyle>
            <a:lvl1pPr marL="0" indent="0" algn="l">
              <a:buNone/>
              <a:defRPr sz="4400" b="1">
                <a:solidFill>
                  <a:schemeClr val="bg1"/>
                </a:solidFill>
              </a:defRPr>
            </a:lvl1pPr>
            <a:lvl2pPr marL="457200" indent="0">
              <a:buNone/>
              <a:defRPr/>
            </a:lvl2pPr>
          </a:lstStyle>
          <a:p>
            <a:pPr lvl="0"/>
            <a:r>
              <a:rPr lang="en-US" dirty="0"/>
              <a:t>Click to edit Master text</a:t>
            </a:r>
          </a:p>
        </p:txBody>
      </p:sp>
    </p:spTree>
    <p:extLst>
      <p:ext uri="{BB962C8B-B14F-4D97-AF65-F5344CB8AC3E}">
        <p14:creationId xmlns:p14="http://schemas.microsoft.com/office/powerpoint/2010/main" val="3799691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53050F-07B3-6D6D-D846-D9E4559A9DD6}"/>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437284" y="314901"/>
            <a:ext cx="10182224" cy="734581"/>
          </a:xfrm>
        </p:spPr>
        <p:txBody>
          <a:bodyPr>
            <a:normAutofit/>
          </a:bodyPr>
          <a:lstStyle>
            <a:lvl1pPr marL="0" indent="0">
              <a:lnSpc>
                <a:spcPct val="100000"/>
              </a:lnSpc>
              <a:buNone/>
              <a:defRPr sz="4000" b="1" spc="5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Rectangle 1">
            <a:extLst>
              <a:ext uri="{FF2B5EF4-FFF2-40B4-BE49-F238E27FC236}">
                <a16:creationId xmlns:a16="http://schemas.microsoft.com/office/drawing/2014/main" id="{26DD92DB-E11E-D5AB-94A1-9A1C9A0AA01A}"/>
              </a:ext>
            </a:extLst>
          </p:cNvPr>
          <p:cNvSpPr/>
          <p:nvPr userDrawn="1"/>
        </p:nvSpPr>
        <p:spPr>
          <a:xfrm>
            <a:off x="0" y="1343835"/>
            <a:ext cx="12192000" cy="55141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437284" y="6356350"/>
            <a:ext cx="1827934" cy="365125"/>
          </a:xfrm>
          <a:prstGeom prst="rect">
            <a:avLst/>
          </a:prstGeom>
        </p:spPr>
        <p:txBody>
          <a:bodyPr/>
          <a:lstStyle>
            <a:lvl1pPr>
              <a:defRPr sz="1000">
                <a:solidFill>
                  <a:srgbClr val="341D55"/>
                </a:solidFill>
              </a:defRPr>
            </a:lvl1pPr>
          </a:lstStyle>
          <a:p>
            <a:endParaRPr lang="en-US">
              <a:solidFill>
                <a:srgbClr val="341D55"/>
              </a:solidFill>
            </a:endParaRP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391062" y="6356350"/>
            <a:ext cx="7449128" cy="365125"/>
          </a:xfrm>
          <a:prstGeom prst="rect">
            <a:avLst/>
          </a:prstGeom>
        </p:spPr>
        <p:txBody>
          <a:bodyPr/>
          <a:lstStyle>
            <a:lvl1pPr>
              <a:defRPr sz="1000">
                <a:solidFill>
                  <a:srgbClr val="341D55"/>
                </a:solidFill>
              </a:defRPr>
            </a:lvl1pPr>
          </a:lstStyle>
          <a:p>
            <a:r>
              <a:rPr lang="en-US"/>
              <a:t>WhatisPOP?</a:t>
            </a:r>
            <a:endParaRPr lang="en-US">
              <a:solidFill>
                <a:srgbClr val="341D55"/>
              </a:solidFill>
            </a:endParaRP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a:xfrm>
            <a:off x="9954490" y="6356350"/>
            <a:ext cx="1825336" cy="365125"/>
          </a:xfrm>
          <a:prstGeom prst="rect">
            <a:avLst/>
          </a:prstGeom>
        </p:spPr>
        <p:txBody>
          <a:bodyPr/>
          <a:lstStyle>
            <a:lvl1pPr>
              <a:defRPr sz="1000">
                <a:solidFill>
                  <a:srgbClr val="341D55"/>
                </a:solidFill>
              </a:defRPr>
            </a:lvl1pPr>
          </a:lstStyle>
          <a:p>
            <a:fld id="{A49DFD55-3C28-40EF-9E31-A92D2E4017FF}" type="slidenum">
              <a:rPr lang="en-US" smtClean="0"/>
              <a:pPr/>
              <a:t>‹#›</a:t>
            </a:fld>
            <a:endParaRPr lang="en-US"/>
          </a:p>
        </p:txBody>
      </p:sp>
      <p:pic>
        <p:nvPicPr>
          <p:cNvPr id="7" name="Picture 6">
            <a:extLst>
              <a:ext uri="{FF2B5EF4-FFF2-40B4-BE49-F238E27FC236}">
                <a16:creationId xmlns:a16="http://schemas.microsoft.com/office/drawing/2014/main" id="{B14671EA-0B52-2AD4-20FA-31EE2A290311}"/>
              </a:ext>
            </a:extLst>
          </p:cNvPr>
          <p:cNvPicPr>
            <a:picLocks noChangeAspect="1"/>
          </p:cNvPicPr>
          <p:nvPr userDrawn="1"/>
        </p:nvPicPr>
        <p:blipFill>
          <a:blip r:embed="rId3"/>
          <a:srcRect r="371" b="1580"/>
          <a:stretch>
            <a:fillRect/>
          </a:stretch>
        </p:blipFill>
        <p:spPr>
          <a:xfrm>
            <a:off x="9389952" y="500117"/>
            <a:ext cx="2459112" cy="13930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9735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437284" y="365125"/>
            <a:ext cx="11342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437284" y="1825625"/>
            <a:ext cx="1134254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8849E8F-E938-1B1D-4EB7-05175A106E22}"/>
              </a:ext>
            </a:extLst>
          </p:cNvPr>
          <p:cNvSpPr>
            <a:spLocks noGrp="1"/>
          </p:cNvSpPr>
          <p:nvPr>
            <p:ph type="dt" sz="half" idx="2"/>
          </p:nvPr>
        </p:nvSpPr>
        <p:spPr>
          <a:xfrm>
            <a:off x="437284" y="6356350"/>
            <a:ext cx="1827934" cy="365125"/>
          </a:xfrm>
          <a:prstGeom prst="rect">
            <a:avLst/>
          </a:prstGeom>
        </p:spPr>
        <p:txBody>
          <a:bodyPr/>
          <a:lstStyle>
            <a:lvl1pPr>
              <a:defRPr sz="1000">
                <a:solidFill>
                  <a:schemeClr val="bg1"/>
                </a:solidFill>
              </a:defRPr>
            </a:lvl1pPr>
          </a:lstStyle>
          <a:p>
            <a:endParaRPr lang="en-US"/>
          </a:p>
        </p:txBody>
      </p:sp>
      <p:sp>
        <p:nvSpPr>
          <p:cNvPr id="8" name="Footer Placeholder 4">
            <a:extLst>
              <a:ext uri="{FF2B5EF4-FFF2-40B4-BE49-F238E27FC236}">
                <a16:creationId xmlns:a16="http://schemas.microsoft.com/office/drawing/2014/main" id="{BCD9842A-7995-2D25-83E5-5731928D9A5B}"/>
              </a:ext>
            </a:extLst>
          </p:cNvPr>
          <p:cNvSpPr>
            <a:spLocks noGrp="1"/>
          </p:cNvSpPr>
          <p:nvPr>
            <p:ph type="ftr" sz="quarter" idx="3"/>
          </p:nvPr>
        </p:nvSpPr>
        <p:spPr>
          <a:xfrm>
            <a:off x="2391062" y="6356350"/>
            <a:ext cx="7449128" cy="365125"/>
          </a:xfrm>
          <a:prstGeom prst="rect">
            <a:avLst/>
          </a:prstGeom>
        </p:spPr>
        <p:txBody>
          <a:bodyPr/>
          <a:lstStyle>
            <a:lvl1pPr>
              <a:defRPr sz="1000">
                <a:solidFill>
                  <a:schemeClr val="bg1"/>
                </a:solidFill>
              </a:defRPr>
            </a:lvl1pPr>
          </a:lstStyle>
          <a:p>
            <a:r>
              <a:rPr lang="en-US"/>
              <a:t>WhatisPOP?</a:t>
            </a:r>
          </a:p>
        </p:txBody>
      </p:sp>
      <p:sp>
        <p:nvSpPr>
          <p:cNvPr id="9" name="Slide Number Placeholder 5">
            <a:extLst>
              <a:ext uri="{FF2B5EF4-FFF2-40B4-BE49-F238E27FC236}">
                <a16:creationId xmlns:a16="http://schemas.microsoft.com/office/drawing/2014/main" id="{12A8A13F-AD3C-C46A-D2A5-F4308B4B1EB2}"/>
              </a:ext>
            </a:extLst>
          </p:cNvPr>
          <p:cNvSpPr>
            <a:spLocks noGrp="1"/>
          </p:cNvSpPr>
          <p:nvPr>
            <p:ph type="sldNum" sz="quarter" idx="4"/>
          </p:nvPr>
        </p:nvSpPr>
        <p:spPr>
          <a:xfrm>
            <a:off x="9954490" y="6356350"/>
            <a:ext cx="1825336" cy="365125"/>
          </a:xfrm>
          <a:prstGeom prst="rect">
            <a:avLst/>
          </a:prstGeom>
        </p:spPr>
        <p:txBody>
          <a:bodyPr/>
          <a:lstStyle>
            <a:lvl1pPr>
              <a:defRPr sz="1000">
                <a:solidFill>
                  <a:schemeClr val="bg1"/>
                </a:solidFill>
              </a:defRPr>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96" r:id="rId5"/>
    <p:sldLayoutId id="2147483697" r:id="rId6"/>
    <p:sldLayoutId id="2147483699" r:id="rId7"/>
    <p:sldLayoutId id="2147483700" r:id="rId8"/>
    <p:sldLayoutId id="2147483651" r:id="rId9"/>
    <p:sldLayoutId id="2147483667"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2" r:id="rId19"/>
  </p:sldLayoutIdLst>
  <p:hf sldNum="0" hdr="0" ftr="0" dt="0"/>
  <p:txStyles>
    <p:titleStyle>
      <a:lvl1pPr algn="l" defTabSz="914400" rtl="0" eaLnBrk="1" latinLnBrk="0" hangingPunct="1">
        <a:lnSpc>
          <a:spcPct val="90000"/>
        </a:lnSpc>
        <a:spcBef>
          <a:spcPct val="0"/>
        </a:spcBef>
        <a:buNone/>
        <a:defRPr sz="4400" kern="1200" cap="none"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hyperlink" Target="https://misapuntesde.com/post.php?id=681"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2.xml"/><Relationship Id="rId7" Type="http://schemas.openxmlformats.org/officeDocument/2006/relationships/image" Target="../media/image4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3A5F4-AF0F-0B0A-8785-BAA437411E97}"/>
            </a:ext>
          </a:extLst>
        </p:cNvPr>
        <p:cNvGrpSpPr/>
        <p:nvPr/>
      </p:nvGrpSpPr>
      <p:grpSpPr>
        <a:xfrm>
          <a:off x="0" y="0"/>
          <a:ext cx="0" cy="0"/>
          <a:chOff x="0" y="0"/>
          <a:chExt cx="0" cy="0"/>
        </a:xfrm>
      </p:grpSpPr>
      <p:sp>
        <p:nvSpPr>
          <p:cNvPr id="10" name="Text Placeholder 1">
            <a:extLst>
              <a:ext uri="{FF2B5EF4-FFF2-40B4-BE49-F238E27FC236}">
                <a16:creationId xmlns:a16="http://schemas.microsoft.com/office/drawing/2014/main" id="{80C47FB8-EC5E-D677-463F-5C65F6292640}"/>
              </a:ext>
            </a:extLst>
          </p:cNvPr>
          <p:cNvSpPr txBox="1">
            <a:spLocks/>
          </p:cNvSpPr>
          <p:nvPr/>
        </p:nvSpPr>
        <p:spPr>
          <a:xfrm>
            <a:off x="4248891" y="4997036"/>
            <a:ext cx="4084107" cy="42953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000" dirty="0">
                <a:solidFill>
                  <a:srgbClr val="BBD655"/>
                </a:solidFill>
              </a:rPr>
              <a:t>Heather Benzel, MSN, RN, NE-BC</a:t>
            </a:r>
            <a:endParaRPr lang="en-US" sz="2000" b="0" dirty="0">
              <a:solidFill>
                <a:srgbClr val="BBD655"/>
              </a:solidFill>
            </a:endParaRPr>
          </a:p>
        </p:txBody>
      </p:sp>
      <p:sp>
        <p:nvSpPr>
          <p:cNvPr id="11" name="Text Placeholder 1">
            <a:extLst>
              <a:ext uri="{FF2B5EF4-FFF2-40B4-BE49-F238E27FC236}">
                <a16:creationId xmlns:a16="http://schemas.microsoft.com/office/drawing/2014/main" id="{698626D1-307B-94E9-47B7-BB62C8E659E2}"/>
              </a:ext>
            </a:extLst>
          </p:cNvPr>
          <p:cNvSpPr txBox="1">
            <a:spLocks/>
          </p:cNvSpPr>
          <p:nvPr/>
        </p:nvSpPr>
        <p:spPr>
          <a:xfrm>
            <a:off x="4763241" y="5443157"/>
            <a:ext cx="3198282" cy="111165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800" dirty="0"/>
              <a:t>Health System Specialist</a:t>
            </a:r>
            <a:r>
              <a:rPr lang="en-US" sz="1800" b="0" i="1" dirty="0"/>
              <a:t> </a:t>
            </a:r>
            <a:br>
              <a:rPr lang="en-US" sz="1400" b="0" i="1" dirty="0"/>
            </a:br>
            <a:br>
              <a:rPr lang="en-US" sz="1400" b="0" i="1" dirty="0"/>
            </a:br>
            <a:r>
              <a:rPr lang="en-US" sz="1400" b="0" i="1" dirty="0"/>
              <a:t>U.S. Department of Veterans Affairs</a:t>
            </a:r>
            <a:endParaRPr lang="en-US" sz="1800" dirty="0"/>
          </a:p>
        </p:txBody>
      </p:sp>
      <p:sp>
        <p:nvSpPr>
          <p:cNvPr id="2" name="Text Placeholder 1">
            <a:extLst>
              <a:ext uri="{FF2B5EF4-FFF2-40B4-BE49-F238E27FC236}">
                <a16:creationId xmlns:a16="http://schemas.microsoft.com/office/drawing/2014/main" id="{24D5CB9D-FE1C-7968-93B4-EEC8D852A4CA}"/>
              </a:ext>
            </a:extLst>
          </p:cNvPr>
          <p:cNvSpPr>
            <a:spLocks noGrp="1"/>
          </p:cNvSpPr>
          <p:nvPr>
            <p:ph type="body" idx="1"/>
          </p:nvPr>
        </p:nvSpPr>
        <p:spPr>
          <a:xfrm>
            <a:off x="437284" y="0"/>
            <a:ext cx="7792316" cy="2511847"/>
          </a:xfrm>
        </p:spPr>
        <p:txBody>
          <a:bodyPr anchor="ctr">
            <a:normAutofit/>
          </a:bodyPr>
          <a:lstStyle/>
          <a:p>
            <a:r>
              <a:rPr lang="en-US" sz="11500" dirty="0"/>
              <a:t>Speakers</a:t>
            </a:r>
          </a:p>
        </p:txBody>
      </p:sp>
      <p:sp>
        <p:nvSpPr>
          <p:cNvPr id="12" name="Text Placeholder 1">
            <a:extLst>
              <a:ext uri="{FF2B5EF4-FFF2-40B4-BE49-F238E27FC236}">
                <a16:creationId xmlns:a16="http://schemas.microsoft.com/office/drawing/2014/main" id="{EBB86747-17DB-1F7A-F8CB-E5A5449F5C12}"/>
              </a:ext>
            </a:extLst>
          </p:cNvPr>
          <p:cNvSpPr txBox="1">
            <a:spLocks/>
          </p:cNvSpPr>
          <p:nvPr/>
        </p:nvSpPr>
        <p:spPr>
          <a:xfrm>
            <a:off x="8676009" y="5016939"/>
            <a:ext cx="3198282" cy="429534"/>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800" dirty="0">
                <a:solidFill>
                  <a:srgbClr val="BBD655"/>
                </a:solidFill>
              </a:rPr>
              <a:t>Jonas Ljung, CPO, MSPO </a:t>
            </a:r>
            <a:endParaRPr lang="en-US" sz="1200" b="0" dirty="0">
              <a:solidFill>
                <a:srgbClr val="BBD655"/>
              </a:solidFill>
            </a:endParaRPr>
          </a:p>
        </p:txBody>
      </p:sp>
      <p:sp>
        <p:nvSpPr>
          <p:cNvPr id="13" name="Text Placeholder 1">
            <a:extLst>
              <a:ext uri="{FF2B5EF4-FFF2-40B4-BE49-F238E27FC236}">
                <a16:creationId xmlns:a16="http://schemas.microsoft.com/office/drawing/2014/main" id="{DB31E06D-6317-3A45-F637-CCD28C6FB4AB}"/>
              </a:ext>
            </a:extLst>
          </p:cNvPr>
          <p:cNvSpPr txBox="1">
            <a:spLocks/>
          </p:cNvSpPr>
          <p:nvPr/>
        </p:nvSpPr>
        <p:spPr>
          <a:xfrm>
            <a:off x="8333109" y="5424960"/>
            <a:ext cx="3855507" cy="114023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800" dirty="0"/>
              <a:t>Director, Clinical and </a:t>
            </a:r>
            <a:br>
              <a:rPr lang="en-US" sz="1800" dirty="0"/>
            </a:br>
            <a:r>
              <a:rPr lang="en-US" sz="1800" dirty="0"/>
              <a:t>Education Services</a:t>
            </a:r>
            <a:br>
              <a:rPr lang="en-US" sz="1400" b="0" i="1" dirty="0"/>
            </a:br>
            <a:r>
              <a:rPr lang="en-US" sz="1400" b="0" i="1" dirty="0"/>
              <a:t>NCOPE</a:t>
            </a:r>
            <a:endParaRPr lang="en-US" dirty="0"/>
          </a:p>
        </p:txBody>
      </p:sp>
      <p:sp>
        <p:nvSpPr>
          <p:cNvPr id="14" name="Text Placeholder 1">
            <a:extLst>
              <a:ext uri="{FF2B5EF4-FFF2-40B4-BE49-F238E27FC236}">
                <a16:creationId xmlns:a16="http://schemas.microsoft.com/office/drawing/2014/main" id="{6061DEB9-3AF5-5239-A845-3DF363D611C7}"/>
              </a:ext>
            </a:extLst>
          </p:cNvPr>
          <p:cNvSpPr txBox="1">
            <a:spLocks/>
          </p:cNvSpPr>
          <p:nvPr/>
        </p:nvSpPr>
        <p:spPr>
          <a:xfrm>
            <a:off x="758382" y="4997889"/>
            <a:ext cx="3198282" cy="448584"/>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000" dirty="0">
                <a:solidFill>
                  <a:srgbClr val="BBD655"/>
                </a:solidFill>
              </a:rPr>
              <a:t>Jim Lawson</a:t>
            </a:r>
            <a:endParaRPr lang="en-US" sz="2000" b="0" dirty="0">
              <a:solidFill>
                <a:srgbClr val="BBD655"/>
              </a:solidFill>
            </a:endParaRPr>
          </a:p>
        </p:txBody>
      </p:sp>
      <p:sp>
        <p:nvSpPr>
          <p:cNvPr id="15" name="Text Placeholder 1">
            <a:extLst>
              <a:ext uri="{FF2B5EF4-FFF2-40B4-BE49-F238E27FC236}">
                <a16:creationId xmlns:a16="http://schemas.microsoft.com/office/drawing/2014/main" id="{90CC5728-E872-E85E-CCD6-A60A654A6EF5}"/>
              </a:ext>
            </a:extLst>
          </p:cNvPr>
          <p:cNvSpPr txBox="1">
            <a:spLocks/>
          </p:cNvSpPr>
          <p:nvPr/>
        </p:nvSpPr>
        <p:spPr>
          <a:xfrm>
            <a:off x="441533" y="5444010"/>
            <a:ext cx="4079631" cy="111165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4000" b="1" kern="1200" spc="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800" dirty="0"/>
              <a:t>Manager, Outreach Development</a:t>
            </a:r>
          </a:p>
          <a:p>
            <a:pPr algn="ctr"/>
            <a:r>
              <a:rPr lang="en-US" sz="1400" b="0" i="1" dirty="0"/>
              <a:t>The American Board for Certification in Orthotics, Prosthetics &amp; </a:t>
            </a:r>
            <a:r>
              <a:rPr lang="en-US" sz="1400" b="0" i="1" dirty="0" err="1"/>
              <a:t>Pedorthics</a:t>
            </a:r>
            <a:endParaRPr lang="en-US" sz="1400" b="0" i="1" dirty="0"/>
          </a:p>
        </p:txBody>
      </p:sp>
      <p:sp>
        <p:nvSpPr>
          <p:cNvPr id="22" name="Oval 21">
            <a:extLst>
              <a:ext uri="{FF2B5EF4-FFF2-40B4-BE49-F238E27FC236}">
                <a16:creationId xmlns:a16="http://schemas.microsoft.com/office/drawing/2014/main" id="{C0AF91E1-344B-3BEB-06E8-F342343FA8BE}"/>
              </a:ext>
            </a:extLst>
          </p:cNvPr>
          <p:cNvSpPr/>
          <p:nvPr/>
        </p:nvSpPr>
        <p:spPr>
          <a:xfrm>
            <a:off x="1397403" y="2834960"/>
            <a:ext cx="1920240" cy="1983036"/>
          </a:xfrm>
          <a:prstGeom prst="ellipse">
            <a:avLst/>
          </a:prstGeom>
          <a:blipFill>
            <a:blip r:embed="rId3"/>
            <a:stretch>
              <a:fillRect l="-47619" t="-603" r="-57143" b="-3749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59B4E1-3AE5-2694-D339-0C4B56790A02}"/>
              </a:ext>
            </a:extLst>
          </p:cNvPr>
          <p:cNvSpPr/>
          <p:nvPr/>
        </p:nvSpPr>
        <p:spPr>
          <a:xfrm>
            <a:off x="9283632" y="2834960"/>
            <a:ext cx="1983036" cy="1983036"/>
          </a:xfrm>
          <a:prstGeom prst="ellipse">
            <a:avLst/>
          </a:prstGeom>
          <a:blipFill>
            <a:blip r:embed="rId4"/>
            <a:stretch>
              <a:fillRect l="-18786" t="-3833" r="-17576" b="-5294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7926734-DF60-3097-EDF7-7A8CB4AEA5D2}"/>
              </a:ext>
            </a:extLst>
          </p:cNvPr>
          <p:cNvSpPr/>
          <p:nvPr/>
        </p:nvSpPr>
        <p:spPr>
          <a:xfrm>
            <a:off x="5370864" y="2837992"/>
            <a:ext cx="1983036" cy="1983036"/>
          </a:xfrm>
          <a:prstGeom prst="ellipse">
            <a:avLst/>
          </a:prstGeom>
          <a:blipFill>
            <a:blip r:embed="rId5"/>
            <a:stretch>
              <a:fillRect t="-7887" b="-3020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3162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5E057-3A5D-80D5-07D3-6E5E82CC699C}"/>
              </a:ext>
            </a:extLst>
          </p:cNvPr>
          <p:cNvSpPr>
            <a:spLocks noGrp="1"/>
          </p:cNvSpPr>
          <p:nvPr>
            <p:ph type="title"/>
          </p:nvPr>
        </p:nvSpPr>
        <p:spPr>
          <a:xfrm>
            <a:off x="308470" y="0"/>
            <a:ext cx="11707258" cy="914400"/>
          </a:xfrm>
        </p:spPr>
        <p:txBody>
          <a:bodyPr/>
          <a:lstStyle/>
          <a:p>
            <a:r>
              <a:rPr lang="en-US" b="1" dirty="0">
                <a:latin typeface="Tenorite" pitchFamily="2" charset="0"/>
              </a:rPr>
              <a:t>Age-Friendly Documentation in CPRS</a:t>
            </a:r>
          </a:p>
        </p:txBody>
      </p:sp>
      <p:sp>
        <p:nvSpPr>
          <p:cNvPr id="3" name="Slide Number Placeholder 2">
            <a:extLst>
              <a:ext uri="{FF2B5EF4-FFF2-40B4-BE49-F238E27FC236}">
                <a16:creationId xmlns:a16="http://schemas.microsoft.com/office/drawing/2014/main" id="{E7A37941-8A29-C30F-8021-D63FA3595256}"/>
              </a:ext>
            </a:extLst>
          </p:cNvPr>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10</a:t>
            </a:fld>
            <a:endParaRPr lang="en-US">
              <a:solidFill>
                <a:prstClr val="white"/>
              </a:solidFill>
            </a:endParaRPr>
          </a:p>
        </p:txBody>
      </p:sp>
      <p:sp>
        <p:nvSpPr>
          <p:cNvPr id="4" name="Content Placeholder 3">
            <a:extLst>
              <a:ext uri="{FF2B5EF4-FFF2-40B4-BE49-F238E27FC236}">
                <a16:creationId xmlns:a16="http://schemas.microsoft.com/office/drawing/2014/main" id="{864DB608-2D22-2E62-1342-A339B1AA2438}"/>
              </a:ext>
            </a:extLst>
          </p:cNvPr>
          <p:cNvSpPr>
            <a:spLocks noGrp="1"/>
          </p:cNvSpPr>
          <p:nvPr>
            <p:ph idx="1"/>
          </p:nvPr>
        </p:nvSpPr>
        <p:spPr>
          <a:xfrm>
            <a:off x="433327" y="990608"/>
            <a:ext cx="6110689" cy="5509343"/>
          </a:xfrm>
        </p:spPr>
        <p:txBody>
          <a:bodyPr>
            <a:normAutofit fontScale="85000" lnSpcReduction="10000"/>
          </a:bodyPr>
          <a:lstStyle/>
          <a:p>
            <a:pPr>
              <a:lnSpc>
                <a:spcPct val="120000"/>
              </a:lnSpc>
            </a:pPr>
            <a:r>
              <a:rPr lang="en-US" dirty="0">
                <a:latin typeface="Avenir Book" panose="02000503020000020003"/>
              </a:rPr>
              <a:t>A national Age-Friendly 4Ms Note Template is available.</a:t>
            </a:r>
          </a:p>
          <a:p>
            <a:pPr>
              <a:lnSpc>
                <a:spcPct val="120000"/>
              </a:lnSpc>
            </a:pPr>
            <a:r>
              <a:rPr lang="en-US" dirty="0">
                <a:latin typeface="Avenir Book" panose="02000503020000020003"/>
              </a:rPr>
              <a:t>The template is designed to be added to your existing documentation in any care setting from a shared templates folder.</a:t>
            </a:r>
          </a:p>
          <a:p>
            <a:pPr>
              <a:lnSpc>
                <a:spcPct val="120000"/>
              </a:lnSpc>
            </a:pPr>
            <a:r>
              <a:rPr lang="en-US" dirty="0">
                <a:latin typeface="Avenir Book" panose="02000503020000020003"/>
              </a:rPr>
              <a:t>Detailed information on the template: </a:t>
            </a:r>
            <a:r>
              <a:rPr lang="en-US" altLang="en-US" dirty="0">
                <a:latin typeface="Avenir Book" panose="02000503020000020003"/>
              </a:rPr>
              <a:t>4Ms Note Template and 4Ms Dashboard</a:t>
            </a:r>
            <a:endParaRPr lang="en-US" dirty="0">
              <a:latin typeface="Avenir Book" panose="02000503020000020003"/>
            </a:endParaRPr>
          </a:p>
          <a:p>
            <a:pPr>
              <a:lnSpc>
                <a:spcPct val="120000"/>
              </a:lnSpc>
            </a:pPr>
            <a:r>
              <a:rPr lang="en-US" dirty="0">
                <a:latin typeface="Avenir Book" panose="02000503020000020003"/>
              </a:rPr>
              <a:t>Data from the template is published in the Age_Friendly_Dashboard. </a:t>
            </a:r>
          </a:p>
          <a:p>
            <a:pPr>
              <a:lnSpc>
                <a:spcPct val="120000"/>
              </a:lnSpc>
            </a:pPr>
            <a:endParaRPr lang="en-US" dirty="0"/>
          </a:p>
        </p:txBody>
      </p:sp>
      <p:pic>
        <p:nvPicPr>
          <p:cNvPr id="5" name="Picture 4" descr="Image is a screenshot of the CPRS 4Ms Note Template as it appears when completed. ">
            <a:extLst>
              <a:ext uri="{FF2B5EF4-FFF2-40B4-BE49-F238E27FC236}">
                <a16:creationId xmlns:a16="http://schemas.microsoft.com/office/drawing/2014/main" id="{33A14ADF-4193-A547-874E-665710AA6CC9}"/>
              </a:ext>
            </a:extLst>
          </p:cNvPr>
          <p:cNvPicPr>
            <a:picLocks noChangeAspect="1"/>
          </p:cNvPicPr>
          <p:nvPr/>
        </p:nvPicPr>
        <p:blipFill>
          <a:blip r:embed="rId3"/>
          <a:stretch>
            <a:fillRect/>
          </a:stretch>
        </p:blipFill>
        <p:spPr>
          <a:xfrm>
            <a:off x="6525398" y="1062665"/>
            <a:ext cx="5379523" cy="4732669"/>
          </a:xfrm>
          <a:prstGeom prst="rect">
            <a:avLst/>
          </a:prstGeom>
          <a:ln w="38100">
            <a:solidFill>
              <a:schemeClr val="tx1">
                <a:lumMod val="95000"/>
                <a:lumOff val="5000"/>
              </a:schemeClr>
            </a:solidFill>
          </a:ln>
        </p:spPr>
      </p:pic>
    </p:spTree>
    <p:extLst>
      <p:ext uri="{BB962C8B-B14F-4D97-AF65-F5344CB8AC3E}">
        <p14:creationId xmlns:p14="http://schemas.microsoft.com/office/powerpoint/2010/main" val="608071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4FD39-C244-9160-B507-80D80940EC41}"/>
              </a:ext>
            </a:extLst>
          </p:cNvPr>
          <p:cNvSpPr>
            <a:spLocks noGrp="1"/>
          </p:cNvSpPr>
          <p:nvPr>
            <p:ph type="title"/>
          </p:nvPr>
        </p:nvSpPr>
        <p:spPr>
          <a:xfrm>
            <a:off x="627960" y="0"/>
            <a:ext cx="11564039" cy="914400"/>
          </a:xfrm>
        </p:spPr>
        <p:txBody>
          <a:bodyPr/>
          <a:lstStyle/>
          <a:p>
            <a:r>
              <a:rPr lang="en-US" b="1" dirty="0"/>
              <a:t>VA Age-Friendly Data/Dashboard</a:t>
            </a:r>
          </a:p>
        </p:txBody>
      </p:sp>
      <p:sp>
        <p:nvSpPr>
          <p:cNvPr id="3" name="Slide Number Placeholder 2">
            <a:extLst>
              <a:ext uri="{FF2B5EF4-FFF2-40B4-BE49-F238E27FC236}">
                <a16:creationId xmlns:a16="http://schemas.microsoft.com/office/drawing/2014/main" id="{23AD34E6-4733-8628-207B-66B5AACC9D79}"/>
              </a:ext>
            </a:extLst>
          </p:cNvPr>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11</a:t>
            </a:fld>
            <a:endParaRPr lang="en-US">
              <a:solidFill>
                <a:prstClr val="white"/>
              </a:solidFill>
            </a:endParaRPr>
          </a:p>
        </p:txBody>
      </p:sp>
      <p:pic>
        <p:nvPicPr>
          <p:cNvPr id="4" name="Picture 3" descr="Chart, treemap chart&#10;&#10;AI-generated content may be incorrect.">
            <a:extLst>
              <a:ext uri="{FF2B5EF4-FFF2-40B4-BE49-F238E27FC236}">
                <a16:creationId xmlns:a16="http://schemas.microsoft.com/office/drawing/2014/main" id="{1DEB4996-6838-EFBC-179A-AE363263F70A}"/>
              </a:ext>
            </a:extLst>
          </p:cNvPr>
          <p:cNvPicPr>
            <a:picLocks noChangeAspect="1"/>
          </p:cNvPicPr>
          <p:nvPr/>
        </p:nvPicPr>
        <p:blipFill>
          <a:blip r:embed="rId3"/>
          <a:stretch>
            <a:fillRect/>
          </a:stretch>
        </p:blipFill>
        <p:spPr>
          <a:xfrm>
            <a:off x="760447" y="904343"/>
            <a:ext cx="10006587" cy="5584590"/>
          </a:xfrm>
          <a:prstGeom prst="rect">
            <a:avLst/>
          </a:prstGeom>
        </p:spPr>
      </p:pic>
    </p:spTree>
    <p:extLst>
      <p:ext uri="{BB962C8B-B14F-4D97-AF65-F5344CB8AC3E}">
        <p14:creationId xmlns:p14="http://schemas.microsoft.com/office/powerpoint/2010/main" val="4035192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03D79D-F8FA-B6DA-9544-A6EDB53310B8}"/>
              </a:ext>
            </a:extLst>
          </p:cNvPr>
          <p:cNvSpPr>
            <a:spLocks noGrp="1"/>
          </p:cNvSpPr>
          <p:nvPr>
            <p:ph type="sldNum" sz="quarter" idx="10"/>
          </p:nvPr>
        </p:nvSpPr>
        <p:spPr>
          <a:xfrm>
            <a:off x="11582400" y="6344486"/>
            <a:ext cx="512840" cy="365125"/>
          </a:xfrm>
        </p:spPr>
        <p:txBody>
          <a:bodyPr/>
          <a:lstStyle/>
          <a:p>
            <a:pPr defTabSz="342900"/>
            <a:fld id="{D983F1FA-211D-3044-9E35-958DFBC26156}" type="slidenum">
              <a:rPr lang="en-US" smtClean="0">
                <a:solidFill>
                  <a:prstClr val="white"/>
                </a:solidFill>
              </a:rPr>
              <a:pPr defTabSz="342900"/>
              <a:t>12</a:t>
            </a:fld>
            <a:endParaRPr lang="en-US">
              <a:solidFill>
                <a:prstClr val="white"/>
              </a:solidFill>
            </a:endParaRPr>
          </a:p>
        </p:txBody>
      </p:sp>
      <p:sp>
        <p:nvSpPr>
          <p:cNvPr id="5" name="Slide Number Placeholder 2">
            <a:extLst>
              <a:ext uri="{FF2B5EF4-FFF2-40B4-BE49-F238E27FC236}">
                <a16:creationId xmlns:a16="http://schemas.microsoft.com/office/drawing/2014/main" id="{5877087D-73A2-75C9-5E43-28AF3D5E4AD3}"/>
              </a:ext>
            </a:extLst>
          </p:cNvPr>
          <p:cNvSpPr txBox="1">
            <a:spLocks/>
          </p:cNvSpPr>
          <p:nvPr/>
        </p:nvSpPr>
        <p:spPr>
          <a:xfrm>
            <a:off x="11582400" y="6344486"/>
            <a:ext cx="51284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Tx/>
              <a:buFontTx/>
              <a:buNone/>
              <a:defRPr/>
            </a:pPr>
            <a:fld id="{D983F1FA-211D-3044-9E35-958DFBC26156}" type="slidenum">
              <a:rPr lang="en-US" sz="1200" kern="1200" smtClean="0">
                <a:solidFill>
                  <a:prstClr val="white"/>
                </a:solidFill>
                <a:latin typeface="Avenir Book" panose="02000503020000020003" pitchFamily="2" charset="0"/>
                <a:ea typeface="+mn-ea"/>
                <a:cs typeface="+mn-cs"/>
              </a:rPr>
              <a:pPr algn="r">
                <a:buClrTx/>
                <a:buFontTx/>
                <a:buNone/>
                <a:defRPr/>
              </a:pPr>
              <a:t>12</a:t>
            </a:fld>
            <a:endParaRPr lang="en-US" sz="1200" kern="1200">
              <a:solidFill>
                <a:prstClr val="white"/>
              </a:solidFill>
              <a:latin typeface="Avenir Book" panose="02000503020000020003" pitchFamily="2" charset="0"/>
              <a:ea typeface="+mn-ea"/>
              <a:cs typeface="+mn-cs"/>
            </a:endParaRPr>
          </a:p>
        </p:txBody>
      </p:sp>
      <p:sp>
        <p:nvSpPr>
          <p:cNvPr id="6" name="Title 2">
            <a:extLst>
              <a:ext uri="{FF2B5EF4-FFF2-40B4-BE49-F238E27FC236}">
                <a16:creationId xmlns:a16="http://schemas.microsoft.com/office/drawing/2014/main" id="{B482AD33-EAA7-D347-C0CE-A7F10F3E75DA}"/>
              </a:ext>
            </a:extLst>
          </p:cNvPr>
          <p:cNvSpPr txBox="1">
            <a:spLocks/>
          </p:cNvSpPr>
          <p:nvPr/>
        </p:nvSpPr>
        <p:spPr>
          <a:xfrm>
            <a:off x="0" y="6236787"/>
            <a:ext cx="12192000" cy="580522"/>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4000" b="1" kern="1200">
                <a:solidFill>
                  <a:schemeClr val="tx1"/>
                </a:solidFill>
                <a:latin typeface="Avenir Book" panose="02000503020000020003"/>
                <a:ea typeface="+mj-ea"/>
                <a:cs typeface="+mj-cs"/>
              </a:defRPr>
            </a:lvl1pPr>
          </a:lstStyle>
          <a:p>
            <a:pPr>
              <a:buClrTx/>
              <a:buFontTx/>
            </a:pPr>
            <a:r>
              <a:rPr lang="en-US" sz="2000" dirty="0">
                <a:latin typeface="Tenorite"/>
              </a:rPr>
              <a:t>Improvements in falls, behaviors, </a:t>
            </a:r>
            <a:r>
              <a:rPr lang="en-US" sz="2000" err="1">
                <a:latin typeface="Tenorite"/>
              </a:rPr>
              <a:t>PiMs</a:t>
            </a:r>
            <a:endParaRPr lang="en-US" sz="2000">
              <a:latin typeface="Tenorite"/>
            </a:endParaRPr>
          </a:p>
        </p:txBody>
      </p:sp>
      <p:grpSp>
        <p:nvGrpSpPr>
          <p:cNvPr id="24" name="Group 23">
            <a:extLst>
              <a:ext uri="{FF2B5EF4-FFF2-40B4-BE49-F238E27FC236}">
                <a16:creationId xmlns:a16="http://schemas.microsoft.com/office/drawing/2014/main" id="{3A84B2C5-7086-DAD8-1CF2-50219AD29E9A}"/>
              </a:ext>
            </a:extLst>
          </p:cNvPr>
          <p:cNvGrpSpPr/>
          <p:nvPr/>
        </p:nvGrpSpPr>
        <p:grpSpPr>
          <a:xfrm>
            <a:off x="55407" y="2286048"/>
            <a:ext cx="3846223" cy="3937862"/>
            <a:chOff x="55407" y="2032657"/>
            <a:chExt cx="3846223" cy="3937862"/>
          </a:xfrm>
        </p:grpSpPr>
        <p:pic>
          <p:nvPicPr>
            <p:cNvPr id="8" name="Content Placeholder 3">
              <a:extLst>
                <a:ext uri="{FF2B5EF4-FFF2-40B4-BE49-F238E27FC236}">
                  <a16:creationId xmlns:a16="http://schemas.microsoft.com/office/drawing/2014/main" id="{B5EF5387-CDD1-41FC-D41E-9A989B68EA64}"/>
                </a:ext>
              </a:extLst>
            </p:cNvPr>
            <p:cNvPicPr>
              <a:picLocks noChangeAspect="1"/>
            </p:cNvPicPr>
            <p:nvPr/>
          </p:nvPicPr>
          <p:blipFill rotWithShape="1">
            <a:blip r:embed="rId3"/>
            <a:srcRect l="310" t="-95" r="65898"/>
            <a:stretch/>
          </p:blipFill>
          <p:spPr>
            <a:xfrm>
              <a:off x="55407" y="2032657"/>
              <a:ext cx="3655125" cy="2395497"/>
            </a:xfrm>
            <a:prstGeom prst="rect">
              <a:avLst/>
            </a:prstGeom>
          </p:spPr>
        </p:pic>
        <p:sp>
          <p:nvSpPr>
            <p:cNvPr id="9" name="TextBox 8">
              <a:extLst>
                <a:ext uri="{FF2B5EF4-FFF2-40B4-BE49-F238E27FC236}">
                  <a16:creationId xmlns:a16="http://schemas.microsoft.com/office/drawing/2014/main" id="{E289491E-CDF4-F2F4-3452-D18CE42ED195}"/>
                </a:ext>
              </a:extLst>
            </p:cNvPr>
            <p:cNvSpPr txBox="1"/>
            <p:nvPr/>
          </p:nvSpPr>
          <p:spPr>
            <a:xfrm>
              <a:off x="379284" y="4334042"/>
              <a:ext cx="35223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9A05C"/>
                  </a:solidFill>
                  <a:effectLst/>
                  <a:uLnTx/>
                  <a:uFillTx/>
                  <a:latin typeface="Avenir Book" panose="02000503020000020003"/>
                  <a:ea typeface="+mn-ea"/>
                  <a:cs typeface="+mn-cs"/>
                </a:rPr>
                <a:t>Mobility</a:t>
              </a:r>
              <a:r>
                <a:rPr kumimoji="0" lang="en-US" sz="1800" b="0" i="0" u="none" strike="noStrike" kern="1200" cap="none" spc="0" normalizeH="0" baseline="0" noProof="0" dirty="0">
                  <a:ln>
                    <a:noFill/>
                  </a:ln>
                  <a:solidFill>
                    <a:prstClr val="black"/>
                  </a:solidFill>
                  <a:effectLst/>
                  <a:uLnTx/>
                  <a:uFillTx/>
                  <a:latin typeface="Avenir Book" panose="02000503020000020003"/>
                  <a:ea typeface="+mn-ea"/>
                  <a:cs typeface="+mn-cs"/>
                </a:rPr>
                <a:t>: Reduction in falls rate</a:t>
              </a:r>
            </a:p>
          </p:txBody>
        </p:sp>
        <p:sp>
          <p:nvSpPr>
            <p:cNvPr id="10" name="Arrow: Down 9">
              <a:extLst>
                <a:ext uri="{FF2B5EF4-FFF2-40B4-BE49-F238E27FC236}">
                  <a16:creationId xmlns:a16="http://schemas.microsoft.com/office/drawing/2014/main" id="{1D5C00A7-8FBC-768E-140B-59B633BC7C80}"/>
                </a:ext>
              </a:extLst>
            </p:cNvPr>
            <p:cNvSpPr/>
            <p:nvPr/>
          </p:nvSpPr>
          <p:spPr>
            <a:xfrm>
              <a:off x="331567" y="5090559"/>
              <a:ext cx="471743" cy="879960"/>
            </a:xfrm>
            <a:prstGeom prst="downArrow">
              <a:avLst/>
            </a:prstGeom>
            <a:solidFill>
              <a:srgbClr val="F9A05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Avenir Book" panose="02000503020000020003"/>
                <a:ea typeface="+mn-ea"/>
                <a:cs typeface="+mn-cs"/>
              </a:endParaRPr>
            </a:p>
          </p:txBody>
        </p:sp>
        <p:sp>
          <p:nvSpPr>
            <p:cNvPr id="11" name="TextBox 10">
              <a:extLst>
                <a:ext uri="{FF2B5EF4-FFF2-40B4-BE49-F238E27FC236}">
                  <a16:creationId xmlns:a16="http://schemas.microsoft.com/office/drawing/2014/main" id="{651291C9-D788-50F4-9CC5-CE9D17FB77FD}"/>
                </a:ext>
              </a:extLst>
            </p:cNvPr>
            <p:cNvSpPr txBox="1"/>
            <p:nvPr/>
          </p:nvSpPr>
          <p:spPr>
            <a:xfrm>
              <a:off x="803309" y="5022733"/>
              <a:ext cx="3026101" cy="5805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venir Book" panose="02000503020000020003"/>
                  <a:ea typeface="+mn-ea"/>
                  <a:cs typeface="+mn-cs"/>
                </a:rPr>
                <a:t>34%</a:t>
              </a:r>
            </a:p>
          </p:txBody>
        </p:sp>
      </p:grpSp>
      <p:grpSp>
        <p:nvGrpSpPr>
          <p:cNvPr id="23" name="Group 22">
            <a:extLst>
              <a:ext uri="{FF2B5EF4-FFF2-40B4-BE49-F238E27FC236}">
                <a16:creationId xmlns:a16="http://schemas.microsoft.com/office/drawing/2014/main" id="{B11E16F6-ECAB-2358-7642-18856D5133DC}"/>
              </a:ext>
            </a:extLst>
          </p:cNvPr>
          <p:cNvGrpSpPr/>
          <p:nvPr/>
        </p:nvGrpSpPr>
        <p:grpSpPr>
          <a:xfrm>
            <a:off x="3865322" y="2286048"/>
            <a:ext cx="3911453" cy="3937862"/>
            <a:chOff x="3865322" y="2032657"/>
            <a:chExt cx="3911453" cy="3937862"/>
          </a:xfrm>
        </p:grpSpPr>
        <p:pic>
          <p:nvPicPr>
            <p:cNvPr id="13" name="Content Placeholder 3">
              <a:extLst>
                <a:ext uri="{FF2B5EF4-FFF2-40B4-BE49-F238E27FC236}">
                  <a16:creationId xmlns:a16="http://schemas.microsoft.com/office/drawing/2014/main" id="{4B367BEE-A767-6532-FF2E-046CE51873A9}"/>
                </a:ext>
              </a:extLst>
            </p:cNvPr>
            <p:cNvPicPr>
              <a:picLocks noChangeAspect="1"/>
            </p:cNvPicPr>
            <p:nvPr/>
          </p:nvPicPr>
          <p:blipFill rotWithShape="1">
            <a:blip r:embed="rId3"/>
            <a:srcRect l="33296" t="-306" r="33519" b="1004"/>
            <a:stretch/>
          </p:blipFill>
          <p:spPr>
            <a:xfrm>
              <a:off x="3865322" y="2032657"/>
              <a:ext cx="3816870" cy="2465872"/>
            </a:xfrm>
            <a:prstGeom prst="rect">
              <a:avLst/>
            </a:prstGeom>
          </p:spPr>
        </p:pic>
        <p:sp>
          <p:nvSpPr>
            <p:cNvPr id="14" name="TextBox 13">
              <a:extLst>
                <a:ext uri="{FF2B5EF4-FFF2-40B4-BE49-F238E27FC236}">
                  <a16:creationId xmlns:a16="http://schemas.microsoft.com/office/drawing/2014/main" id="{16889AD3-398F-7E68-20FA-31DB8D2A5E62}"/>
                </a:ext>
              </a:extLst>
            </p:cNvPr>
            <p:cNvSpPr txBox="1"/>
            <p:nvPr/>
          </p:nvSpPr>
          <p:spPr>
            <a:xfrm>
              <a:off x="4254430" y="4334042"/>
              <a:ext cx="3522345" cy="5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0CFFF"/>
                  </a:solidFill>
                  <a:effectLst/>
                  <a:uLnTx/>
                  <a:uFillTx/>
                  <a:latin typeface="Avenir Book" panose="02000503020000020003"/>
                  <a:ea typeface="+mn-ea"/>
                  <a:cs typeface="+mn-cs"/>
                </a:rPr>
                <a:t>Mentation</a:t>
              </a:r>
              <a:r>
                <a:rPr kumimoji="0" lang="en-US" sz="1800" b="0" i="0" u="none" strike="noStrike" kern="1200" cap="none" spc="0" normalizeH="0" baseline="0" noProof="0" dirty="0">
                  <a:ln>
                    <a:noFill/>
                  </a:ln>
                  <a:solidFill>
                    <a:prstClr val="black"/>
                  </a:solidFill>
                  <a:effectLst/>
                  <a:uLnTx/>
                  <a:uFillTx/>
                  <a:latin typeface="Avenir Book" panose="02000503020000020003"/>
                  <a:ea typeface="+mn-ea"/>
                  <a:cs typeface="+mn-cs"/>
                </a:rPr>
                <a:t>: Decrease in distressed behaviors </a:t>
              </a:r>
            </a:p>
          </p:txBody>
        </p:sp>
        <p:sp>
          <p:nvSpPr>
            <p:cNvPr id="15" name="Arrow: Down 14">
              <a:extLst>
                <a:ext uri="{FF2B5EF4-FFF2-40B4-BE49-F238E27FC236}">
                  <a16:creationId xmlns:a16="http://schemas.microsoft.com/office/drawing/2014/main" id="{9440D466-B4CD-0620-5268-42FD2648092E}"/>
                </a:ext>
              </a:extLst>
            </p:cNvPr>
            <p:cNvSpPr/>
            <p:nvPr/>
          </p:nvSpPr>
          <p:spPr>
            <a:xfrm>
              <a:off x="4235493" y="5090559"/>
              <a:ext cx="471743" cy="879960"/>
            </a:xfrm>
            <a:prstGeom prst="downArrow">
              <a:avLst/>
            </a:prstGeom>
            <a:solidFill>
              <a:srgbClr val="80C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Book" panose="02000503020000020003"/>
                <a:ea typeface="+mn-ea"/>
                <a:cs typeface="+mn-cs"/>
              </a:endParaRPr>
            </a:p>
          </p:txBody>
        </p:sp>
        <p:sp>
          <p:nvSpPr>
            <p:cNvPr id="16" name="TextBox 15">
              <a:extLst>
                <a:ext uri="{FF2B5EF4-FFF2-40B4-BE49-F238E27FC236}">
                  <a16:creationId xmlns:a16="http://schemas.microsoft.com/office/drawing/2014/main" id="{2F4B111D-361A-3B3F-6D96-62AB6EB378ED}"/>
                </a:ext>
              </a:extLst>
            </p:cNvPr>
            <p:cNvSpPr txBox="1"/>
            <p:nvPr/>
          </p:nvSpPr>
          <p:spPr>
            <a:xfrm>
              <a:off x="4782374" y="5022733"/>
              <a:ext cx="2520752" cy="5805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venir Book" panose="02000503020000020003"/>
                  <a:ea typeface="+mn-ea"/>
                  <a:cs typeface="+mn-cs"/>
                </a:rPr>
                <a:t>62%</a:t>
              </a:r>
            </a:p>
          </p:txBody>
        </p:sp>
      </p:grpSp>
      <p:grpSp>
        <p:nvGrpSpPr>
          <p:cNvPr id="2" name="Group 1">
            <a:extLst>
              <a:ext uri="{FF2B5EF4-FFF2-40B4-BE49-F238E27FC236}">
                <a16:creationId xmlns:a16="http://schemas.microsoft.com/office/drawing/2014/main" id="{B5141931-9B27-4F60-7A88-A6E74A450DB6}"/>
              </a:ext>
            </a:extLst>
          </p:cNvPr>
          <p:cNvGrpSpPr/>
          <p:nvPr/>
        </p:nvGrpSpPr>
        <p:grpSpPr>
          <a:xfrm>
            <a:off x="7925057" y="2286048"/>
            <a:ext cx="3962144" cy="3941912"/>
            <a:chOff x="7925057" y="2032657"/>
            <a:chExt cx="3962144" cy="3941912"/>
          </a:xfrm>
        </p:grpSpPr>
        <p:pic>
          <p:nvPicPr>
            <p:cNvPr id="18" name="Content Placeholder 3">
              <a:extLst>
                <a:ext uri="{FF2B5EF4-FFF2-40B4-BE49-F238E27FC236}">
                  <a16:creationId xmlns:a16="http://schemas.microsoft.com/office/drawing/2014/main" id="{435ECD71-324C-A504-AE76-DF210E17497F}"/>
                </a:ext>
              </a:extLst>
            </p:cNvPr>
            <p:cNvPicPr>
              <a:picLocks noChangeAspect="1"/>
            </p:cNvPicPr>
            <p:nvPr/>
          </p:nvPicPr>
          <p:blipFill rotWithShape="1">
            <a:blip r:embed="rId3"/>
            <a:srcRect l="65277" t="646" r="223" b="250"/>
            <a:stretch/>
          </p:blipFill>
          <p:spPr>
            <a:xfrm>
              <a:off x="7925057" y="2032657"/>
              <a:ext cx="3962144" cy="2467423"/>
            </a:xfrm>
            <a:prstGeom prst="rect">
              <a:avLst/>
            </a:prstGeom>
          </p:spPr>
        </p:pic>
        <p:sp>
          <p:nvSpPr>
            <p:cNvPr id="19" name="TextBox 18">
              <a:extLst>
                <a:ext uri="{FF2B5EF4-FFF2-40B4-BE49-F238E27FC236}">
                  <a16:creationId xmlns:a16="http://schemas.microsoft.com/office/drawing/2014/main" id="{3EDE3AF3-49E8-C902-0773-9CF305D52AFB}"/>
                </a:ext>
              </a:extLst>
            </p:cNvPr>
            <p:cNvSpPr txBox="1"/>
            <p:nvPr/>
          </p:nvSpPr>
          <p:spPr>
            <a:xfrm>
              <a:off x="7971141" y="4334042"/>
              <a:ext cx="3798687" cy="5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AD46F"/>
                  </a:solidFill>
                  <a:effectLst/>
                  <a:uLnTx/>
                  <a:uFillTx/>
                  <a:latin typeface="Avenir Book" panose="02000503020000020003"/>
                  <a:ea typeface="+mn-ea"/>
                  <a:cs typeface="Calibri"/>
                </a:rPr>
                <a:t>M</a:t>
              </a:r>
              <a:r>
                <a:rPr kumimoji="0" lang="en-US" sz="1800" b="1" i="0" u="none" strike="noStrike" kern="1200" cap="none" spc="0" normalizeH="0" baseline="0" noProof="0" dirty="0">
                  <a:ln>
                    <a:noFill/>
                  </a:ln>
                  <a:solidFill>
                    <a:srgbClr val="AAD46F"/>
                  </a:solidFill>
                  <a:effectLst/>
                  <a:uLnTx/>
                  <a:uFillTx/>
                  <a:latin typeface="Avenir Book" panose="02000503020000020003"/>
                  <a:ea typeface="+mn-ea"/>
                  <a:cs typeface="+mn-cs"/>
                </a:rPr>
                <a:t>edications</a:t>
              </a:r>
              <a:r>
                <a:rPr kumimoji="0" lang="en-US" sz="1800" b="0" i="0" u="none" strike="noStrike" kern="1200" cap="none" spc="0" normalizeH="0" baseline="0" noProof="0" dirty="0">
                  <a:ln>
                    <a:noFill/>
                  </a:ln>
                  <a:solidFill>
                    <a:prstClr val="black"/>
                  </a:solidFill>
                  <a:effectLst/>
                  <a:uLnTx/>
                  <a:uFillTx/>
                  <a:latin typeface="Avenir Book" panose="02000503020000020003"/>
                  <a:ea typeface="+mn-ea"/>
                  <a:cs typeface="+mn-cs"/>
                </a:rPr>
                <a:t>: Increase in deprescribing events/pt</a:t>
              </a:r>
              <a:endParaRPr kumimoji="0" lang="en-US" sz="4400" b="0" i="0" u="none" strike="noStrike" kern="1200" cap="none" spc="0" normalizeH="0" baseline="0" noProof="0" dirty="0">
                <a:ln>
                  <a:noFill/>
                </a:ln>
                <a:solidFill>
                  <a:prstClr val="black"/>
                </a:solidFill>
                <a:effectLst/>
                <a:uLnTx/>
                <a:uFillTx/>
                <a:latin typeface="Avenir Book"/>
                <a:ea typeface="+mn-ea"/>
                <a:cs typeface="+mn-cs"/>
              </a:endParaRPr>
            </a:p>
          </p:txBody>
        </p:sp>
        <p:sp>
          <p:nvSpPr>
            <p:cNvPr id="20" name="Arrow: Down 19">
              <a:extLst>
                <a:ext uri="{FF2B5EF4-FFF2-40B4-BE49-F238E27FC236}">
                  <a16:creationId xmlns:a16="http://schemas.microsoft.com/office/drawing/2014/main" id="{401DCE72-4140-FB47-6DAE-2C561088CA89}"/>
                </a:ext>
              </a:extLst>
            </p:cNvPr>
            <p:cNvSpPr/>
            <p:nvPr/>
          </p:nvSpPr>
          <p:spPr>
            <a:xfrm rot="10740000">
              <a:off x="8034779" y="5094609"/>
              <a:ext cx="471742" cy="879960"/>
            </a:xfrm>
            <a:prstGeom prst="downArrow">
              <a:avLst/>
            </a:prstGeom>
            <a:solidFill>
              <a:srgbClr val="AAD46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Book" panose="02000503020000020003"/>
                <a:ea typeface="+mn-ea"/>
                <a:cs typeface="+mn-cs"/>
              </a:endParaRPr>
            </a:p>
          </p:txBody>
        </p:sp>
        <p:sp>
          <p:nvSpPr>
            <p:cNvPr id="21" name="TextBox 20">
              <a:extLst>
                <a:ext uri="{FF2B5EF4-FFF2-40B4-BE49-F238E27FC236}">
                  <a16:creationId xmlns:a16="http://schemas.microsoft.com/office/drawing/2014/main" id="{FCA842D0-54F4-EB81-DA3F-83478BDBC7B9}"/>
                </a:ext>
              </a:extLst>
            </p:cNvPr>
            <p:cNvSpPr txBox="1"/>
            <p:nvPr/>
          </p:nvSpPr>
          <p:spPr>
            <a:xfrm>
              <a:off x="8514718" y="5022733"/>
              <a:ext cx="3297998" cy="5805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venir Book" panose="02000503020000020003"/>
                  <a:ea typeface="+mn-ea"/>
                  <a:cs typeface="+mn-cs"/>
                </a:rPr>
                <a:t>53% </a:t>
              </a:r>
              <a:r>
                <a:rPr kumimoji="0" lang="en-US" sz="1600" b="1" i="0" u="none" strike="noStrike" kern="1200" cap="none" spc="0" normalizeH="0" baseline="0" noProof="0" dirty="0">
                  <a:ln>
                    <a:noFill/>
                  </a:ln>
                  <a:solidFill>
                    <a:prstClr val="black"/>
                  </a:solidFill>
                  <a:effectLst/>
                  <a:uLnTx/>
                  <a:uFillTx/>
                  <a:latin typeface="Avenir Book" panose="02000503020000020003"/>
                  <a:ea typeface="+mn-ea"/>
                  <a:cs typeface="+mn-cs"/>
                </a:rPr>
                <a:t>Deprescribing</a:t>
              </a:r>
              <a:endParaRPr kumimoji="0" lang="en-US" sz="3600" b="1" i="0" u="none" strike="noStrike" kern="1200" cap="none" spc="0" normalizeH="0" baseline="0" noProof="0" dirty="0">
                <a:ln>
                  <a:noFill/>
                </a:ln>
                <a:solidFill>
                  <a:prstClr val="black"/>
                </a:solidFill>
                <a:effectLst/>
                <a:uLnTx/>
                <a:uFillTx/>
                <a:latin typeface="Avenir Book" panose="02000503020000020003"/>
                <a:ea typeface="+mn-ea"/>
                <a:cs typeface="+mn-cs"/>
              </a:endParaRPr>
            </a:p>
          </p:txBody>
        </p:sp>
      </p:grpSp>
      <p:pic>
        <p:nvPicPr>
          <p:cNvPr id="25" name="Google Shape;952;g34e5e4a13c4_0_331" descr="A document with text on it&#10;&#10;AI-generated content may be incorrect.">
            <a:extLst>
              <a:ext uri="{FF2B5EF4-FFF2-40B4-BE49-F238E27FC236}">
                <a16:creationId xmlns:a16="http://schemas.microsoft.com/office/drawing/2014/main" id="{12D56035-AA46-8893-14CD-0002175ABAC5}"/>
              </a:ext>
            </a:extLst>
          </p:cNvPr>
          <p:cNvPicPr preferRelativeResize="0">
            <a:picLocks/>
          </p:cNvPicPr>
          <p:nvPr/>
        </p:nvPicPr>
        <p:blipFill rotWithShape="1">
          <a:blip r:embed="rId4">
            <a:alphaModFix/>
          </a:blip>
          <a:stretch/>
        </p:blipFill>
        <p:spPr>
          <a:xfrm>
            <a:off x="278289" y="121650"/>
            <a:ext cx="5576101" cy="2164398"/>
          </a:xfrm>
          <a:prstGeom prst="rect">
            <a:avLst/>
          </a:prstGeom>
          <a:noFill/>
          <a:ln>
            <a:noFill/>
          </a:ln>
        </p:spPr>
      </p:pic>
    </p:spTree>
    <p:extLst>
      <p:ext uri="{BB962C8B-B14F-4D97-AF65-F5344CB8AC3E}">
        <p14:creationId xmlns:p14="http://schemas.microsoft.com/office/powerpoint/2010/main" val="1947836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967ED5-87C7-F508-7368-FBF2E2D324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374522-A946-F711-5F92-6B83E746A6AE}"/>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dirty="0"/>
              <a:t>Age Friendly Care in Action</a:t>
            </a:r>
          </a:p>
        </p:txBody>
      </p:sp>
      <p:pic>
        <p:nvPicPr>
          <p:cNvPr id="7" name="Picture 6">
            <a:extLst>
              <a:ext uri="{FF2B5EF4-FFF2-40B4-BE49-F238E27FC236}">
                <a16:creationId xmlns:a16="http://schemas.microsoft.com/office/drawing/2014/main" id="{72B116EE-4866-96FD-760E-0D5D5D685B43}"/>
              </a:ext>
            </a:extLst>
          </p:cNvPr>
          <p:cNvPicPr>
            <a:picLocks noChangeAspect="1"/>
          </p:cNvPicPr>
          <p:nvPr/>
        </p:nvPicPr>
        <p:blipFill>
          <a:blip r:embed="rId3">
            <a:extLst>
              <a:ext uri="{837473B0-CC2E-450A-ABE3-18F120FF3D39}">
                <a1611:picAttrSrcUrl xmlns:a1611="http://schemas.microsoft.com/office/drawing/2016/11/main" r:id="rId4"/>
              </a:ext>
            </a:extLst>
          </a:blip>
          <a:srcRect t="15699" r="-1" b="13378"/>
          <a:stretch>
            <a:fillRect/>
          </a:stretch>
        </p:blipFill>
        <p:spPr>
          <a:xfrm>
            <a:off x="640080" y="740092"/>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471469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7FDBF6-5BFF-214E-17AB-FDC77FFBAE75}"/>
              </a:ext>
            </a:extLst>
          </p:cNvPr>
          <p:cNvSpPr txBox="1"/>
          <p:nvPr/>
        </p:nvSpPr>
        <p:spPr>
          <a:xfrm>
            <a:off x="684583" y="681881"/>
            <a:ext cx="10462661" cy="4927809"/>
          </a:xfrm>
          <a:prstGeom prst="rect">
            <a:avLst/>
          </a:prstGeom>
        </p:spPr>
        <p:txBody>
          <a:bodyPr vert="horz" lIns="91440" tIns="45720" rIns="91440" bIns="45720" rtlCol="0">
            <a:normAutofit fontScale="92500" lnSpcReduction="10000"/>
          </a:bodyPr>
          <a:lstStyle/>
          <a:p>
            <a:pPr marR="0" lvl="0" defTabSz="914400" fontAlgn="auto">
              <a:spcBef>
                <a:spcPts val="1000"/>
              </a:spcBef>
              <a:spcAft>
                <a:spcPts val="0"/>
              </a:spcAft>
              <a:buClr>
                <a:schemeClr val="accent2"/>
              </a:buClr>
              <a:buSzTx/>
              <a:tabLst/>
              <a:defRPr/>
            </a:pPr>
            <a:r>
              <a:rPr kumimoji="0" lang="en-US" sz="6600" b="1" i="0" u="none" strike="noStrike" cap="none" spc="0" normalizeH="0" baseline="0" noProof="0" dirty="0">
                <a:ln>
                  <a:noFill/>
                </a:ln>
                <a:solidFill>
                  <a:schemeClr val="tx1">
                    <a:lumMod val="85000"/>
                    <a:lumOff val="15000"/>
                  </a:schemeClr>
                </a:solidFill>
                <a:effectLst/>
                <a:uLnTx/>
                <a:uFillTx/>
                <a:latin typeface="Tenorite" pitchFamily="2" charset="0"/>
              </a:rPr>
              <a:t>Aging.</a:t>
            </a:r>
          </a:p>
          <a:p>
            <a:pPr marL="0" marR="0" lvl="0" indent="-228600" defTabSz="914400" fontAlgn="auto">
              <a:spcBef>
                <a:spcPts val="1000"/>
              </a:spcBef>
              <a:spcAft>
                <a:spcPts val="0"/>
              </a:spcAft>
              <a:buClr>
                <a:schemeClr val="accent2"/>
              </a:buClr>
              <a:buSzTx/>
              <a:buFont typeface="Arial" panose="020B0604020202020204" pitchFamily="34" charset="0"/>
              <a:buChar char="•"/>
              <a:tabLst/>
              <a:defRPr/>
            </a:pPr>
            <a:endParaRPr kumimoji="0" lang="en-US" sz="6600" b="1" i="0" u="none" strike="noStrike" cap="none" spc="0" normalizeH="0" baseline="0" noProof="0" dirty="0">
              <a:ln>
                <a:noFill/>
              </a:ln>
              <a:solidFill>
                <a:schemeClr val="tx1">
                  <a:lumMod val="85000"/>
                  <a:lumOff val="15000"/>
                </a:schemeClr>
              </a:solidFill>
              <a:effectLst/>
              <a:uLnTx/>
              <a:uFillTx/>
              <a:latin typeface="Tenorite" pitchFamily="2" charset="0"/>
            </a:endParaRPr>
          </a:p>
          <a:p>
            <a:pPr marR="0" lvl="0" defTabSz="914400" fontAlgn="auto">
              <a:spcBef>
                <a:spcPts val="1000"/>
              </a:spcBef>
              <a:spcAft>
                <a:spcPts val="0"/>
              </a:spcAft>
              <a:buClr>
                <a:schemeClr val="accent2"/>
              </a:buClr>
              <a:buSzTx/>
              <a:tabLst/>
              <a:defRPr/>
            </a:pPr>
            <a:r>
              <a:rPr kumimoji="0" lang="en-US" sz="6600" b="1" i="0" u="none" strike="noStrike" cap="none" spc="0" normalizeH="0" baseline="0" noProof="0" dirty="0">
                <a:ln>
                  <a:noFill/>
                </a:ln>
                <a:solidFill>
                  <a:schemeClr val="tx1">
                    <a:lumMod val="85000"/>
                    <a:lumOff val="15000"/>
                  </a:schemeClr>
                </a:solidFill>
                <a:effectLst/>
                <a:uLnTx/>
                <a:uFillTx/>
                <a:latin typeface="Tenorite" pitchFamily="2" charset="0"/>
              </a:rPr>
              <a:t>So Cool.</a:t>
            </a:r>
          </a:p>
          <a:p>
            <a:pPr marL="0" marR="0" lvl="0" indent="-228600" defTabSz="914400" fontAlgn="auto">
              <a:spcBef>
                <a:spcPts val="1000"/>
              </a:spcBef>
              <a:spcAft>
                <a:spcPts val="0"/>
              </a:spcAft>
              <a:buClr>
                <a:schemeClr val="accent2"/>
              </a:buClr>
              <a:buSzTx/>
              <a:buFont typeface="Arial" panose="020B0604020202020204" pitchFamily="34" charset="0"/>
              <a:buChar char="•"/>
              <a:tabLst/>
              <a:defRPr/>
            </a:pPr>
            <a:endParaRPr kumimoji="0" lang="en-US" sz="6600" b="1" i="0" u="none" strike="noStrike" cap="none" spc="0" normalizeH="0" baseline="0" noProof="0" dirty="0">
              <a:ln>
                <a:noFill/>
              </a:ln>
              <a:solidFill>
                <a:schemeClr val="tx1">
                  <a:lumMod val="85000"/>
                  <a:lumOff val="15000"/>
                </a:schemeClr>
              </a:solidFill>
              <a:effectLst/>
              <a:uLnTx/>
              <a:uFillTx/>
              <a:latin typeface="Tenorite" pitchFamily="2" charset="0"/>
            </a:endParaRPr>
          </a:p>
          <a:p>
            <a:pPr marR="0" lvl="0" defTabSz="914400" fontAlgn="auto">
              <a:spcBef>
                <a:spcPts val="1000"/>
              </a:spcBef>
              <a:spcAft>
                <a:spcPts val="0"/>
              </a:spcAft>
              <a:buClr>
                <a:schemeClr val="accent2"/>
              </a:buClr>
              <a:buSzTx/>
              <a:tabLst/>
              <a:defRPr/>
            </a:pPr>
            <a:r>
              <a:rPr kumimoji="0" lang="en-US" sz="6600" b="1" i="0" u="none" strike="noStrike" cap="none" spc="0" normalizeH="0" baseline="0" noProof="0" dirty="0">
                <a:ln>
                  <a:noFill/>
                </a:ln>
                <a:solidFill>
                  <a:schemeClr val="tx1">
                    <a:lumMod val="85000"/>
                    <a:lumOff val="15000"/>
                  </a:schemeClr>
                </a:solidFill>
                <a:effectLst/>
                <a:uLnTx/>
                <a:uFillTx/>
                <a:latin typeface="Tenorite" pitchFamily="2" charset="0"/>
              </a:rPr>
              <a:t>Everybody’s Doing It.</a:t>
            </a:r>
          </a:p>
        </p:txBody>
      </p:sp>
    </p:spTree>
    <p:extLst>
      <p:ext uri="{BB962C8B-B14F-4D97-AF65-F5344CB8AC3E}">
        <p14:creationId xmlns:p14="http://schemas.microsoft.com/office/powerpoint/2010/main" val="158314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58DD8-FC9F-2551-C2DB-6A091E2D083C}"/>
              </a:ext>
            </a:extLst>
          </p:cNvPr>
          <p:cNvSpPr>
            <a:spLocks noGrp="1"/>
          </p:cNvSpPr>
          <p:nvPr>
            <p:ph type="ctrTitle"/>
          </p:nvPr>
        </p:nvSpPr>
        <p:spPr>
          <a:xfrm>
            <a:off x="326186" y="870155"/>
            <a:ext cx="6886470" cy="3430039"/>
          </a:xfrm>
        </p:spPr>
        <p:txBody>
          <a:bodyPr>
            <a:normAutofit fontScale="90000"/>
          </a:bodyPr>
          <a:lstStyle/>
          <a:p>
            <a:r>
              <a:rPr lang="en-US" sz="6600" dirty="0"/>
              <a:t>Using the 4Ms to Think Differently About O&amp;P Care for Aging Adults</a:t>
            </a:r>
          </a:p>
        </p:txBody>
      </p:sp>
      <p:sp>
        <p:nvSpPr>
          <p:cNvPr id="3" name="Subtitle 2">
            <a:extLst>
              <a:ext uri="{FF2B5EF4-FFF2-40B4-BE49-F238E27FC236}">
                <a16:creationId xmlns:a16="http://schemas.microsoft.com/office/drawing/2014/main" id="{39FFBBD5-5EC6-1B45-8D28-923855A21668}"/>
              </a:ext>
            </a:extLst>
          </p:cNvPr>
          <p:cNvSpPr>
            <a:spLocks noGrp="1"/>
          </p:cNvSpPr>
          <p:nvPr>
            <p:ph type="subTitle" idx="1"/>
          </p:nvPr>
        </p:nvSpPr>
        <p:spPr>
          <a:xfrm>
            <a:off x="326186" y="4531493"/>
            <a:ext cx="4573880" cy="1655762"/>
          </a:xfrm>
        </p:spPr>
        <p:txBody>
          <a:bodyPr>
            <a:normAutofit/>
          </a:bodyPr>
          <a:lstStyle/>
          <a:p>
            <a:r>
              <a:rPr lang="en-US" b="1" dirty="0"/>
              <a:t>POP</a:t>
            </a:r>
            <a:r>
              <a:rPr lang="en-US" dirty="0"/>
              <a:t> Talk</a:t>
            </a:r>
          </a:p>
          <a:p>
            <a:r>
              <a:rPr lang="en-US" dirty="0"/>
              <a:t>Jonas Ljung CPO, MSPO</a:t>
            </a:r>
          </a:p>
          <a:p>
            <a:r>
              <a:rPr lang="en-US" dirty="0"/>
              <a:t>March 12, 2026</a:t>
            </a:r>
          </a:p>
        </p:txBody>
      </p:sp>
      <p:grpSp>
        <p:nvGrpSpPr>
          <p:cNvPr id="31" name="Group 30">
            <a:extLst>
              <a:ext uri="{FF2B5EF4-FFF2-40B4-BE49-F238E27FC236}">
                <a16:creationId xmlns:a16="http://schemas.microsoft.com/office/drawing/2014/main" id="{FBF39ADA-B723-46F7-3A05-1CAD94984CA6}"/>
              </a:ext>
            </a:extLst>
          </p:cNvPr>
          <p:cNvGrpSpPr/>
          <p:nvPr/>
        </p:nvGrpSpPr>
        <p:grpSpPr>
          <a:xfrm>
            <a:off x="7277187" y="1270118"/>
            <a:ext cx="4780236" cy="4317763"/>
            <a:chOff x="8320498" y="3148382"/>
            <a:chExt cx="4064007" cy="3603172"/>
          </a:xfrm>
        </p:grpSpPr>
        <p:sp>
          <p:nvSpPr>
            <p:cNvPr id="30" name="Oval 29">
              <a:extLst>
                <a:ext uri="{FF2B5EF4-FFF2-40B4-BE49-F238E27FC236}">
                  <a16:creationId xmlns:a16="http://schemas.microsoft.com/office/drawing/2014/main" id="{931A79BE-0A25-4BF5-0E0D-ABCE43291086}"/>
                </a:ext>
              </a:extLst>
            </p:cNvPr>
            <p:cNvSpPr/>
            <p:nvPr/>
          </p:nvSpPr>
          <p:spPr>
            <a:xfrm>
              <a:off x="9292911" y="3944128"/>
              <a:ext cx="2011680" cy="2011680"/>
            </a:xfrm>
            <a:prstGeom prst="ellipse">
              <a:avLst/>
            </a:prstGeom>
            <a:solidFill>
              <a:schemeClr val="bg1">
                <a:lumMod val="8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A40C8AD4-8359-EE78-F98A-0766623D9463}"/>
                </a:ext>
              </a:extLst>
            </p:cNvPr>
            <p:cNvGrpSpPr/>
            <p:nvPr/>
          </p:nvGrpSpPr>
          <p:grpSpPr>
            <a:xfrm>
              <a:off x="9612951" y="3148382"/>
              <a:ext cx="1371600" cy="1371600"/>
              <a:chOff x="3478533" y="4072742"/>
              <a:chExt cx="1828800" cy="1828800"/>
            </a:xfrm>
          </p:grpSpPr>
          <p:sp>
            <p:nvSpPr>
              <p:cNvPr id="25" name="Oval 24">
                <a:extLst>
                  <a:ext uri="{FF2B5EF4-FFF2-40B4-BE49-F238E27FC236}">
                    <a16:creationId xmlns:a16="http://schemas.microsoft.com/office/drawing/2014/main" id="{F036D68C-34AC-03B9-B70B-A65D498C14A7}"/>
                  </a:ext>
                </a:extLst>
              </p:cNvPr>
              <p:cNvSpPr/>
              <p:nvPr/>
            </p:nvSpPr>
            <p:spPr>
              <a:xfrm>
                <a:off x="3478533" y="4072742"/>
                <a:ext cx="1828800" cy="1828800"/>
              </a:xfrm>
              <a:prstGeom prst="ellipse">
                <a:avLst/>
              </a:prstGeom>
              <a:solidFill>
                <a:srgbClr val="DDC900"/>
              </a:solidFill>
              <a:ln>
                <a:solidFill>
                  <a:srgbClr val="DDC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F74E12B-FA52-A23B-2282-1D847338857B}"/>
                  </a:ext>
                </a:extLst>
              </p:cNvPr>
              <p:cNvPicPr>
                <a:picLocks noChangeAspect="1"/>
              </p:cNvPicPr>
              <p:nvPr/>
            </p:nvPicPr>
            <p:blipFill>
              <a:blip r:embed="rId3"/>
              <a:stretch>
                <a:fillRect/>
              </a:stretch>
            </p:blipFill>
            <p:spPr>
              <a:xfrm>
                <a:off x="3478533" y="4072742"/>
                <a:ext cx="1828800" cy="1828800"/>
              </a:xfrm>
              <a:prstGeom prst="rect">
                <a:avLst/>
              </a:prstGeom>
            </p:spPr>
          </p:pic>
        </p:grpSp>
        <p:grpSp>
          <p:nvGrpSpPr>
            <p:cNvPr id="27" name="Group 26">
              <a:extLst>
                <a:ext uri="{FF2B5EF4-FFF2-40B4-BE49-F238E27FC236}">
                  <a16:creationId xmlns:a16="http://schemas.microsoft.com/office/drawing/2014/main" id="{CD101609-8DC5-2680-4D4A-9C78DE3FABAA}"/>
                </a:ext>
              </a:extLst>
            </p:cNvPr>
            <p:cNvGrpSpPr/>
            <p:nvPr/>
          </p:nvGrpSpPr>
          <p:grpSpPr>
            <a:xfrm>
              <a:off x="10668000" y="4105790"/>
              <a:ext cx="1716505" cy="1739110"/>
              <a:chOff x="224588" y="2406314"/>
              <a:chExt cx="2277979" cy="2277979"/>
            </a:xfrm>
          </p:grpSpPr>
          <p:sp>
            <p:nvSpPr>
              <p:cNvPr id="28" name="Oval 27">
                <a:extLst>
                  <a:ext uri="{FF2B5EF4-FFF2-40B4-BE49-F238E27FC236}">
                    <a16:creationId xmlns:a16="http://schemas.microsoft.com/office/drawing/2014/main" id="{399BDEDE-7EF6-B110-E7EB-0902EE29107E}"/>
                  </a:ext>
                </a:extLst>
              </p:cNvPr>
              <p:cNvSpPr/>
              <p:nvPr/>
            </p:nvSpPr>
            <p:spPr>
              <a:xfrm>
                <a:off x="449178" y="2630904"/>
                <a:ext cx="1828800" cy="1828800"/>
              </a:xfrm>
              <a:prstGeom prst="ellipse">
                <a:avLst/>
              </a:prstGeom>
              <a:solidFill>
                <a:srgbClr val="F7A05B"/>
              </a:solidFill>
              <a:ln>
                <a:solidFill>
                  <a:srgbClr val="F7A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E87E94AF-79F2-43FF-FF00-EF7CD79FA565}"/>
                  </a:ext>
                </a:extLst>
              </p:cNvPr>
              <p:cNvPicPr>
                <a:picLocks noChangeAspect="1"/>
              </p:cNvPicPr>
              <p:nvPr/>
            </p:nvPicPr>
            <p:blipFill>
              <a:blip r:embed="rId4"/>
              <a:stretch>
                <a:fillRect/>
              </a:stretch>
            </p:blipFill>
            <p:spPr>
              <a:xfrm>
                <a:off x="224588" y="2406314"/>
                <a:ext cx="2277979" cy="2277979"/>
              </a:xfrm>
              <a:prstGeom prst="rect">
                <a:avLst/>
              </a:prstGeom>
            </p:spPr>
          </p:pic>
        </p:grpSp>
        <p:grpSp>
          <p:nvGrpSpPr>
            <p:cNvPr id="7" name="Group 6">
              <a:extLst>
                <a:ext uri="{FF2B5EF4-FFF2-40B4-BE49-F238E27FC236}">
                  <a16:creationId xmlns:a16="http://schemas.microsoft.com/office/drawing/2014/main" id="{78FDFEEA-D886-8130-F108-94A980754FAF}"/>
                </a:ext>
              </a:extLst>
            </p:cNvPr>
            <p:cNvGrpSpPr/>
            <p:nvPr/>
          </p:nvGrpSpPr>
          <p:grpSpPr>
            <a:xfrm>
              <a:off x="9616407" y="5379954"/>
              <a:ext cx="1371600" cy="1371600"/>
              <a:chOff x="378994" y="4001294"/>
              <a:chExt cx="1828800" cy="1828800"/>
            </a:xfrm>
          </p:grpSpPr>
          <p:sp>
            <p:nvSpPr>
              <p:cNvPr id="9" name="Oval 8">
                <a:extLst>
                  <a:ext uri="{FF2B5EF4-FFF2-40B4-BE49-F238E27FC236}">
                    <a16:creationId xmlns:a16="http://schemas.microsoft.com/office/drawing/2014/main" id="{E3F350AB-B1F1-7FE2-6087-B8F0EBF9BACD}"/>
                  </a:ext>
                </a:extLst>
              </p:cNvPr>
              <p:cNvSpPr/>
              <p:nvPr/>
            </p:nvSpPr>
            <p:spPr>
              <a:xfrm>
                <a:off x="378994" y="4001294"/>
                <a:ext cx="1828800" cy="1828800"/>
              </a:xfrm>
              <a:prstGeom prst="ellipse">
                <a:avLst/>
              </a:prstGeom>
              <a:solidFill>
                <a:srgbClr val="80CFFF"/>
              </a:solidFill>
              <a:ln>
                <a:solidFill>
                  <a:srgbClr val="80C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48EC4E3-5108-343C-E83A-05642D54CE5F}"/>
                  </a:ext>
                </a:extLst>
              </p:cNvPr>
              <p:cNvPicPr>
                <a:picLocks noChangeAspect="1"/>
              </p:cNvPicPr>
              <p:nvPr/>
            </p:nvPicPr>
            <p:blipFill>
              <a:blip r:embed="rId5"/>
              <a:stretch>
                <a:fillRect/>
              </a:stretch>
            </p:blipFill>
            <p:spPr>
              <a:xfrm flipH="1">
                <a:off x="614304" y="4079870"/>
                <a:ext cx="1593490" cy="1671648"/>
              </a:xfrm>
              <a:prstGeom prst="rect">
                <a:avLst/>
              </a:prstGeom>
            </p:spPr>
          </p:pic>
        </p:grpSp>
        <p:grpSp>
          <p:nvGrpSpPr>
            <p:cNvPr id="21" name="Group 20">
              <a:extLst>
                <a:ext uri="{FF2B5EF4-FFF2-40B4-BE49-F238E27FC236}">
                  <a16:creationId xmlns:a16="http://schemas.microsoft.com/office/drawing/2014/main" id="{0C3AC50B-5363-C481-DEFA-A11E0AE26383}"/>
                </a:ext>
              </a:extLst>
            </p:cNvPr>
            <p:cNvGrpSpPr/>
            <p:nvPr/>
          </p:nvGrpSpPr>
          <p:grpSpPr>
            <a:xfrm>
              <a:off x="8320498" y="4269993"/>
              <a:ext cx="1531172" cy="1526870"/>
              <a:chOff x="3826039" y="451600"/>
              <a:chExt cx="2021307" cy="2021307"/>
            </a:xfrm>
          </p:grpSpPr>
          <p:sp>
            <p:nvSpPr>
              <p:cNvPr id="22" name="Oval 21">
                <a:extLst>
                  <a:ext uri="{FF2B5EF4-FFF2-40B4-BE49-F238E27FC236}">
                    <a16:creationId xmlns:a16="http://schemas.microsoft.com/office/drawing/2014/main" id="{A986773E-30B9-8A01-6357-090C864BF2FD}"/>
                  </a:ext>
                </a:extLst>
              </p:cNvPr>
              <p:cNvSpPr/>
              <p:nvPr/>
            </p:nvSpPr>
            <p:spPr>
              <a:xfrm>
                <a:off x="3922293" y="467643"/>
                <a:ext cx="1828800" cy="1828800"/>
              </a:xfrm>
              <a:prstGeom prst="ellipse">
                <a:avLst/>
              </a:prstGeom>
              <a:solidFill>
                <a:srgbClr val="AAD36F"/>
              </a:solidFill>
              <a:ln>
                <a:solidFill>
                  <a:srgbClr val="AAD3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8F06CC6-16FE-14F5-AE62-C3892F97D449}"/>
                  </a:ext>
                </a:extLst>
              </p:cNvPr>
              <p:cNvPicPr>
                <a:picLocks noChangeAspect="1"/>
              </p:cNvPicPr>
              <p:nvPr/>
            </p:nvPicPr>
            <p:blipFill>
              <a:blip r:embed="rId6"/>
              <a:stretch>
                <a:fillRect/>
              </a:stretch>
            </p:blipFill>
            <p:spPr>
              <a:xfrm>
                <a:off x="3826039" y="451600"/>
                <a:ext cx="2021307" cy="2021307"/>
              </a:xfrm>
              <a:prstGeom prst="rect">
                <a:avLst/>
              </a:prstGeom>
            </p:spPr>
          </p:pic>
        </p:grpSp>
      </p:grpSp>
      <p:sp>
        <p:nvSpPr>
          <p:cNvPr id="4" name="Rectangle 3">
            <a:extLst>
              <a:ext uri="{FF2B5EF4-FFF2-40B4-BE49-F238E27FC236}">
                <a16:creationId xmlns:a16="http://schemas.microsoft.com/office/drawing/2014/main" id="{1B7CB165-5D1B-38EE-AE42-58C9584F3DC1}"/>
              </a:ext>
            </a:extLst>
          </p:cNvPr>
          <p:cNvSpPr/>
          <p:nvPr/>
        </p:nvSpPr>
        <p:spPr>
          <a:xfrm flipV="1">
            <a:off x="340935" y="4311549"/>
            <a:ext cx="6517066" cy="4571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914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3AAA0-DFF9-8CAD-9F6E-48A9A0CFC09F}"/>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25CB5D52-C0BD-D64D-F5E8-DB166168957E}"/>
              </a:ext>
            </a:extLst>
          </p:cNvPr>
          <p:cNvSpPr>
            <a:spLocks noGrp="1"/>
          </p:cNvSpPr>
          <p:nvPr>
            <p:ph idx="1"/>
          </p:nvPr>
        </p:nvSpPr>
        <p:spPr/>
        <p:txBody>
          <a:bodyPr/>
          <a:lstStyle/>
          <a:p>
            <a:endParaRPr lang="en-US"/>
          </a:p>
        </p:txBody>
      </p:sp>
      <p:sp>
        <p:nvSpPr>
          <p:cNvPr id="6" name="Text Placeholder 5">
            <a:extLst>
              <a:ext uri="{FF2B5EF4-FFF2-40B4-BE49-F238E27FC236}">
                <a16:creationId xmlns:a16="http://schemas.microsoft.com/office/drawing/2014/main" id="{226E6AC7-6941-A849-41D6-56457DBB3E02}"/>
              </a:ext>
            </a:extLst>
          </p:cNvPr>
          <p:cNvSpPr>
            <a:spLocks noGrp="1"/>
          </p:cNvSpPr>
          <p:nvPr>
            <p:ph type="body" sz="half" idx="2"/>
          </p:nvPr>
        </p:nvSpPr>
        <p:spPr/>
        <p:txBody>
          <a:bodyPr/>
          <a:lstStyle/>
          <a:p>
            <a:endParaRPr lang="en-US"/>
          </a:p>
        </p:txBody>
      </p:sp>
      <p:pic>
        <p:nvPicPr>
          <p:cNvPr id="9" name="Picture 8">
            <a:extLst>
              <a:ext uri="{FF2B5EF4-FFF2-40B4-BE49-F238E27FC236}">
                <a16:creationId xmlns:a16="http://schemas.microsoft.com/office/drawing/2014/main" id="{FDC3495C-1C54-8E74-9710-D332B097BE26}"/>
              </a:ext>
            </a:extLst>
          </p:cNvPr>
          <p:cNvPicPr>
            <a:picLocks noChangeAspect="1"/>
          </p:cNvPicPr>
          <p:nvPr/>
        </p:nvPicPr>
        <p:blipFill>
          <a:blip r:embed="rId3"/>
          <a:stretch>
            <a:fillRect/>
          </a:stretch>
        </p:blipFill>
        <p:spPr>
          <a:xfrm>
            <a:off x="0" y="0"/>
            <a:ext cx="10910454" cy="6858000"/>
          </a:xfrm>
          <a:prstGeom prst="rect">
            <a:avLst/>
          </a:prstGeom>
        </p:spPr>
      </p:pic>
      <p:sp>
        <p:nvSpPr>
          <p:cNvPr id="10" name="Rectangle 9">
            <a:extLst>
              <a:ext uri="{FF2B5EF4-FFF2-40B4-BE49-F238E27FC236}">
                <a16:creationId xmlns:a16="http://schemas.microsoft.com/office/drawing/2014/main" id="{530B30DF-3A8E-0158-3523-B7DA1FDC40ED}"/>
              </a:ext>
            </a:extLst>
          </p:cNvPr>
          <p:cNvSpPr/>
          <p:nvPr/>
        </p:nvSpPr>
        <p:spPr>
          <a:xfrm>
            <a:off x="10910454" y="0"/>
            <a:ext cx="622785" cy="685800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927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4E5F3-DFD2-3EF9-5EBF-A68C5AF1EBC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A0CE73F-E431-05BA-EFE6-147E98C53B27}"/>
              </a:ext>
            </a:extLst>
          </p:cNvPr>
          <p:cNvGrpSpPr/>
          <p:nvPr/>
        </p:nvGrpSpPr>
        <p:grpSpPr>
          <a:xfrm>
            <a:off x="224589" y="224590"/>
            <a:ext cx="1828800" cy="1828800"/>
            <a:chOff x="3478533" y="4072742"/>
            <a:chExt cx="1828800" cy="1828800"/>
          </a:xfrm>
        </p:grpSpPr>
        <p:sp>
          <p:nvSpPr>
            <p:cNvPr id="5" name="Oval 4">
              <a:extLst>
                <a:ext uri="{FF2B5EF4-FFF2-40B4-BE49-F238E27FC236}">
                  <a16:creationId xmlns:a16="http://schemas.microsoft.com/office/drawing/2014/main" id="{46F9264E-84C6-F4A5-1A80-EC7C964FFB5D}"/>
                </a:ext>
              </a:extLst>
            </p:cNvPr>
            <p:cNvSpPr/>
            <p:nvPr/>
          </p:nvSpPr>
          <p:spPr>
            <a:xfrm>
              <a:off x="3478533" y="4072742"/>
              <a:ext cx="1828800" cy="1828800"/>
            </a:xfrm>
            <a:prstGeom prst="ellipse">
              <a:avLst/>
            </a:prstGeom>
            <a:solidFill>
              <a:srgbClr val="DDC900"/>
            </a:solidFill>
            <a:ln>
              <a:solidFill>
                <a:srgbClr val="DDC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E5818C-35FD-FC0F-3B15-18263CBA1AEB}"/>
                </a:ext>
              </a:extLst>
            </p:cNvPr>
            <p:cNvPicPr>
              <a:picLocks noChangeAspect="1"/>
            </p:cNvPicPr>
            <p:nvPr/>
          </p:nvPicPr>
          <p:blipFill>
            <a:blip r:embed="rId3"/>
            <a:stretch>
              <a:fillRect/>
            </a:stretch>
          </p:blipFill>
          <p:spPr>
            <a:xfrm>
              <a:off x="3478533" y="4072742"/>
              <a:ext cx="1828800" cy="1828800"/>
            </a:xfrm>
            <a:prstGeom prst="rect">
              <a:avLst/>
            </a:prstGeom>
          </p:spPr>
        </p:pic>
      </p:grpSp>
      <p:sp>
        <p:nvSpPr>
          <p:cNvPr id="2" name="Title 1">
            <a:extLst>
              <a:ext uri="{FF2B5EF4-FFF2-40B4-BE49-F238E27FC236}">
                <a16:creationId xmlns:a16="http://schemas.microsoft.com/office/drawing/2014/main" id="{FD0444FF-231C-A111-CCCC-5743E74B6246}"/>
              </a:ext>
            </a:extLst>
          </p:cNvPr>
          <p:cNvSpPr>
            <a:spLocks noGrp="1"/>
          </p:cNvSpPr>
          <p:nvPr>
            <p:ph type="title"/>
          </p:nvPr>
        </p:nvSpPr>
        <p:spPr>
          <a:xfrm>
            <a:off x="2189040" y="264750"/>
            <a:ext cx="9930771" cy="1325563"/>
          </a:xfrm>
        </p:spPr>
        <p:txBody>
          <a:bodyPr>
            <a:normAutofit/>
          </a:bodyPr>
          <a:lstStyle/>
          <a:p>
            <a:r>
              <a:rPr lang="en-US" sz="4000" dirty="0"/>
              <a:t>What Matters (the most underused tool in O&amp;P)</a:t>
            </a:r>
          </a:p>
        </p:txBody>
      </p:sp>
      <p:sp>
        <p:nvSpPr>
          <p:cNvPr id="8" name="Content Placeholder 7">
            <a:extLst>
              <a:ext uri="{FF2B5EF4-FFF2-40B4-BE49-F238E27FC236}">
                <a16:creationId xmlns:a16="http://schemas.microsoft.com/office/drawing/2014/main" id="{E42D1251-28FE-228B-FCD3-39AEB8C4F3C9}"/>
              </a:ext>
            </a:extLst>
          </p:cNvPr>
          <p:cNvSpPr>
            <a:spLocks noGrp="1"/>
          </p:cNvSpPr>
          <p:nvPr>
            <p:ph idx="1"/>
          </p:nvPr>
        </p:nvSpPr>
        <p:spPr>
          <a:xfrm>
            <a:off x="2189040" y="1632370"/>
            <a:ext cx="10515600" cy="4351338"/>
          </a:xfrm>
        </p:spPr>
        <p:txBody>
          <a:bodyPr>
            <a:normAutofit lnSpcReduction="10000"/>
          </a:bodyPr>
          <a:lstStyle/>
          <a:p>
            <a:r>
              <a:rPr lang="en-US" dirty="0"/>
              <a:t>Stop thinking in devices and diagnoses</a:t>
            </a:r>
            <a:br>
              <a:rPr lang="en-US" dirty="0"/>
            </a:br>
            <a:endParaRPr lang="en-US" dirty="0"/>
          </a:p>
          <a:p>
            <a:r>
              <a:rPr lang="en-US" dirty="0"/>
              <a:t>Align care with an older adult’s goals and preferences</a:t>
            </a:r>
            <a:br>
              <a:rPr lang="en-US" dirty="0"/>
            </a:br>
            <a:endParaRPr lang="en-US" dirty="0"/>
          </a:p>
          <a:p>
            <a:r>
              <a:rPr lang="en-US" dirty="0"/>
              <a:t>Common “What Matters” goals in geriatric O&amp;P</a:t>
            </a:r>
          </a:p>
          <a:p>
            <a:pPr marL="347472" lvl="1" indent="-342900"/>
            <a:r>
              <a:rPr lang="en-US" dirty="0"/>
              <a:t>Reduce fear of falling</a:t>
            </a:r>
          </a:p>
          <a:p>
            <a:pPr marL="347472" lvl="1" indent="-342900"/>
            <a:r>
              <a:rPr lang="en-US" dirty="0"/>
              <a:t>Independent toileting</a:t>
            </a:r>
          </a:p>
          <a:p>
            <a:pPr marL="347472" lvl="1" indent="-342900"/>
            <a:r>
              <a:rPr lang="en-US" dirty="0"/>
              <a:t>Stand independently for cooking</a:t>
            </a:r>
          </a:p>
          <a:p>
            <a:pPr marL="347472" lvl="1" indent="-342900"/>
            <a:r>
              <a:rPr lang="en-US" dirty="0"/>
              <a:t>Walk to mailbox, church, community activities</a:t>
            </a:r>
            <a:br>
              <a:rPr lang="en-US" dirty="0"/>
            </a:br>
            <a:endParaRPr lang="en-US" dirty="0"/>
          </a:p>
          <a:p>
            <a:pPr marL="0" indent="0">
              <a:buNone/>
            </a:pPr>
            <a:r>
              <a:rPr lang="en-US" b="1" dirty="0"/>
              <a:t>The device is not the outcome – the patient’s goals are</a:t>
            </a:r>
          </a:p>
        </p:txBody>
      </p:sp>
      <p:sp>
        <p:nvSpPr>
          <p:cNvPr id="17" name="AutoShape 2" descr="4Ms Framework ​of an Age-Friendly Health System (with descriptions)">
            <a:extLst>
              <a:ext uri="{FF2B5EF4-FFF2-40B4-BE49-F238E27FC236}">
                <a16:creationId xmlns:a16="http://schemas.microsoft.com/office/drawing/2014/main" id="{FEB24814-93C6-ADB5-D85E-AD6101546E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C2F39CE9-6D0F-2374-C674-16F428513368}"/>
              </a:ext>
            </a:extLst>
          </p:cNvPr>
          <p:cNvSpPr/>
          <p:nvPr/>
        </p:nvSpPr>
        <p:spPr>
          <a:xfrm flipV="1">
            <a:off x="0" y="6316413"/>
            <a:ext cx="4262284" cy="106672"/>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5BC87E-5171-5B01-09D0-17D63219F3CD}"/>
              </a:ext>
            </a:extLst>
          </p:cNvPr>
          <p:cNvSpPr/>
          <p:nvPr/>
        </p:nvSpPr>
        <p:spPr>
          <a:xfrm>
            <a:off x="0" y="6590969"/>
            <a:ext cx="3385751" cy="10005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027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10548-5346-98EE-2F1A-45915B2C4EF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C870896-CD2E-BAA4-00E6-27F78DE20ADA}"/>
              </a:ext>
            </a:extLst>
          </p:cNvPr>
          <p:cNvGrpSpPr/>
          <p:nvPr/>
        </p:nvGrpSpPr>
        <p:grpSpPr>
          <a:xfrm>
            <a:off x="128335" y="209755"/>
            <a:ext cx="2021307" cy="2021307"/>
            <a:chOff x="3826039" y="451600"/>
            <a:chExt cx="2021307" cy="2021307"/>
          </a:xfrm>
        </p:grpSpPr>
        <p:sp>
          <p:nvSpPr>
            <p:cNvPr id="5" name="Oval 4">
              <a:extLst>
                <a:ext uri="{FF2B5EF4-FFF2-40B4-BE49-F238E27FC236}">
                  <a16:creationId xmlns:a16="http://schemas.microsoft.com/office/drawing/2014/main" id="{6CDDDB4B-E474-3F4C-2D84-34A0F933CA28}"/>
                </a:ext>
              </a:extLst>
            </p:cNvPr>
            <p:cNvSpPr/>
            <p:nvPr/>
          </p:nvSpPr>
          <p:spPr>
            <a:xfrm>
              <a:off x="3922293" y="467643"/>
              <a:ext cx="1828800" cy="1828800"/>
            </a:xfrm>
            <a:prstGeom prst="ellipse">
              <a:avLst/>
            </a:prstGeom>
            <a:solidFill>
              <a:srgbClr val="AAD36F"/>
            </a:solidFill>
            <a:ln>
              <a:solidFill>
                <a:srgbClr val="AAD3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F76138B-3C29-ACA4-5F12-5BEF2C84B737}"/>
                </a:ext>
              </a:extLst>
            </p:cNvPr>
            <p:cNvPicPr>
              <a:picLocks noChangeAspect="1"/>
            </p:cNvPicPr>
            <p:nvPr/>
          </p:nvPicPr>
          <p:blipFill>
            <a:blip r:embed="rId3"/>
            <a:stretch>
              <a:fillRect/>
            </a:stretch>
          </p:blipFill>
          <p:spPr>
            <a:xfrm>
              <a:off x="3826039" y="451600"/>
              <a:ext cx="2021307" cy="2021307"/>
            </a:xfrm>
            <a:prstGeom prst="rect">
              <a:avLst/>
            </a:prstGeom>
          </p:spPr>
        </p:pic>
      </p:grpSp>
      <p:sp>
        <p:nvSpPr>
          <p:cNvPr id="2" name="Title 1">
            <a:extLst>
              <a:ext uri="{FF2B5EF4-FFF2-40B4-BE49-F238E27FC236}">
                <a16:creationId xmlns:a16="http://schemas.microsoft.com/office/drawing/2014/main" id="{CB99E343-3763-EC5C-19C8-5A544C61FB1A}"/>
              </a:ext>
            </a:extLst>
          </p:cNvPr>
          <p:cNvSpPr>
            <a:spLocks noGrp="1"/>
          </p:cNvSpPr>
          <p:nvPr>
            <p:ph type="title"/>
          </p:nvPr>
        </p:nvSpPr>
        <p:spPr>
          <a:xfrm>
            <a:off x="2189040" y="541586"/>
            <a:ext cx="9930771" cy="1325563"/>
          </a:xfrm>
        </p:spPr>
        <p:txBody>
          <a:bodyPr>
            <a:normAutofit/>
          </a:bodyPr>
          <a:lstStyle/>
          <a:p>
            <a:r>
              <a:rPr lang="en-US" sz="4000" dirty="0"/>
              <a:t>“Not my scope,” can be a safety problem</a:t>
            </a:r>
          </a:p>
        </p:txBody>
      </p:sp>
      <p:sp>
        <p:nvSpPr>
          <p:cNvPr id="8" name="Content Placeholder 7">
            <a:extLst>
              <a:ext uri="{FF2B5EF4-FFF2-40B4-BE49-F238E27FC236}">
                <a16:creationId xmlns:a16="http://schemas.microsoft.com/office/drawing/2014/main" id="{5C53FF9C-A6D9-478A-5DCD-7355A6741326}"/>
              </a:ext>
            </a:extLst>
          </p:cNvPr>
          <p:cNvSpPr>
            <a:spLocks noGrp="1"/>
          </p:cNvSpPr>
          <p:nvPr>
            <p:ph idx="1"/>
          </p:nvPr>
        </p:nvSpPr>
        <p:spPr>
          <a:xfrm>
            <a:off x="2149642" y="1639511"/>
            <a:ext cx="10515600" cy="4351338"/>
          </a:xfrm>
        </p:spPr>
        <p:txBody>
          <a:bodyPr>
            <a:normAutofit fontScale="92500" lnSpcReduction="10000"/>
          </a:bodyPr>
          <a:lstStyle/>
          <a:p>
            <a:r>
              <a:rPr lang="en-US" dirty="0"/>
              <a:t>Medication effects can change risk and outcomes for older adults</a:t>
            </a:r>
            <a:br>
              <a:rPr lang="en-US" dirty="0"/>
            </a:br>
            <a:endParaRPr lang="en-US" dirty="0"/>
          </a:p>
          <a:p>
            <a:r>
              <a:rPr lang="en-US" dirty="0"/>
              <a:t>O&amp;P relevant impacts</a:t>
            </a:r>
          </a:p>
          <a:p>
            <a:pPr lvl="1"/>
            <a:r>
              <a:rPr lang="en-US" dirty="0"/>
              <a:t>Dizziness</a:t>
            </a:r>
          </a:p>
          <a:p>
            <a:pPr lvl="1"/>
            <a:r>
              <a:rPr lang="en-US" dirty="0"/>
              <a:t>Sedation</a:t>
            </a:r>
          </a:p>
          <a:p>
            <a:pPr lvl="1"/>
            <a:r>
              <a:rPr lang="en-US" dirty="0"/>
              <a:t>Skin fragility</a:t>
            </a:r>
          </a:p>
          <a:p>
            <a:pPr lvl="1"/>
            <a:r>
              <a:rPr lang="en-US" dirty="0"/>
              <a:t>Delayed feedback</a:t>
            </a:r>
          </a:p>
          <a:p>
            <a:pPr lvl="1"/>
            <a:r>
              <a:rPr lang="en-US" dirty="0"/>
              <a:t>Tolerance changes</a:t>
            </a:r>
            <a:br>
              <a:rPr lang="en-US" dirty="0"/>
            </a:br>
            <a:endParaRPr lang="en-US" dirty="0"/>
          </a:p>
          <a:p>
            <a:r>
              <a:rPr lang="en-US" dirty="0"/>
              <a:t>Simple clinical check</a:t>
            </a:r>
          </a:p>
          <a:p>
            <a:pPr lvl="1"/>
            <a:r>
              <a:rPr lang="en-US" dirty="0"/>
              <a:t>Any changes in medication?</a:t>
            </a:r>
          </a:p>
          <a:p>
            <a:pPr lvl="1"/>
            <a:r>
              <a:rPr lang="en-US" dirty="0"/>
              <a:t>Any new dizziness, sleepiness or balance issues?</a:t>
            </a:r>
          </a:p>
        </p:txBody>
      </p:sp>
      <p:sp>
        <p:nvSpPr>
          <p:cNvPr id="17" name="AutoShape 2" descr="4Ms Framework ​of an Age-Friendly Health System (with descriptions)">
            <a:extLst>
              <a:ext uri="{FF2B5EF4-FFF2-40B4-BE49-F238E27FC236}">
                <a16:creationId xmlns:a16="http://schemas.microsoft.com/office/drawing/2014/main" id="{15F9FA8A-D1F6-AFCF-7C34-2BEF3A97EEB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a:extLst>
              <a:ext uri="{FF2B5EF4-FFF2-40B4-BE49-F238E27FC236}">
                <a16:creationId xmlns:a16="http://schemas.microsoft.com/office/drawing/2014/main" id="{B0DDCD19-558F-9EBD-BC44-C537B16C5465}"/>
              </a:ext>
            </a:extLst>
          </p:cNvPr>
          <p:cNvSpPr/>
          <p:nvPr/>
        </p:nvSpPr>
        <p:spPr>
          <a:xfrm flipV="1">
            <a:off x="0" y="6316413"/>
            <a:ext cx="6096000" cy="106673"/>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F512E3-9501-95C5-A618-8B3E33755719}"/>
              </a:ext>
            </a:extLst>
          </p:cNvPr>
          <p:cNvSpPr/>
          <p:nvPr/>
        </p:nvSpPr>
        <p:spPr>
          <a:xfrm>
            <a:off x="1" y="6584346"/>
            <a:ext cx="5214550" cy="106673"/>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7123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0830E-29F6-37FA-DDD8-BF2DA1287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9E6E41-F28E-355E-7527-F23BBBD387F2}"/>
              </a:ext>
            </a:extLst>
          </p:cNvPr>
          <p:cNvSpPr>
            <a:spLocks noGrp="1"/>
          </p:cNvSpPr>
          <p:nvPr>
            <p:ph type="title"/>
          </p:nvPr>
        </p:nvSpPr>
        <p:spPr>
          <a:xfrm>
            <a:off x="2189040" y="541586"/>
            <a:ext cx="9930771" cy="1325563"/>
          </a:xfrm>
        </p:spPr>
        <p:txBody>
          <a:bodyPr>
            <a:normAutofit/>
          </a:bodyPr>
          <a:lstStyle/>
          <a:p>
            <a:r>
              <a:rPr lang="en-US" sz="4000" dirty="0"/>
              <a:t>Mentation: Non-use ≠ Non-compliance</a:t>
            </a:r>
          </a:p>
        </p:txBody>
      </p:sp>
      <p:sp>
        <p:nvSpPr>
          <p:cNvPr id="8" name="Content Placeholder 7">
            <a:extLst>
              <a:ext uri="{FF2B5EF4-FFF2-40B4-BE49-F238E27FC236}">
                <a16:creationId xmlns:a16="http://schemas.microsoft.com/office/drawing/2014/main" id="{24AAA705-7721-EC47-191C-76F9F9DB1A17}"/>
              </a:ext>
            </a:extLst>
          </p:cNvPr>
          <p:cNvSpPr>
            <a:spLocks noGrp="1"/>
          </p:cNvSpPr>
          <p:nvPr>
            <p:ph idx="1"/>
          </p:nvPr>
        </p:nvSpPr>
        <p:spPr>
          <a:xfrm>
            <a:off x="2189040" y="2044449"/>
            <a:ext cx="10515600" cy="4351338"/>
          </a:xfrm>
        </p:spPr>
        <p:txBody>
          <a:bodyPr/>
          <a:lstStyle/>
          <a:p>
            <a:r>
              <a:rPr lang="en-US" dirty="0"/>
              <a:t>Cognition, mood and memory</a:t>
            </a:r>
            <a:br>
              <a:rPr lang="en-US" dirty="0"/>
            </a:br>
            <a:endParaRPr lang="en-US" dirty="0"/>
          </a:p>
          <a:p>
            <a:r>
              <a:rPr lang="en-US" dirty="0"/>
              <a:t>Non-use can be a mismatch between cognitive load and the device provided</a:t>
            </a:r>
          </a:p>
          <a:p>
            <a:pPr lvl="1"/>
            <a:r>
              <a:rPr lang="en-US" dirty="0"/>
              <a:t>Simplify the device</a:t>
            </a:r>
          </a:p>
          <a:p>
            <a:pPr lvl="1"/>
            <a:r>
              <a:rPr lang="en-US" dirty="0"/>
              <a:t>Simplify the routine</a:t>
            </a:r>
          </a:p>
          <a:p>
            <a:pPr lvl="1"/>
            <a:r>
              <a:rPr lang="en-US" dirty="0"/>
              <a:t>Involve a caregiver</a:t>
            </a:r>
          </a:p>
          <a:p>
            <a:pPr lvl="1"/>
            <a:r>
              <a:rPr lang="en-US" dirty="0"/>
              <a:t>More frequent follow-ups</a:t>
            </a:r>
            <a:br>
              <a:rPr lang="en-US" dirty="0"/>
            </a:br>
            <a:endParaRPr lang="en-US" dirty="0"/>
          </a:p>
          <a:p>
            <a:r>
              <a:rPr lang="en-US" dirty="0"/>
              <a:t>Teach-back</a:t>
            </a:r>
          </a:p>
          <a:p>
            <a:endParaRPr lang="en-US" dirty="0"/>
          </a:p>
        </p:txBody>
      </p:sp>
      <p:sp>
        <p:nvSpPr>
          <p:cNvPr id="17" name="AutoShape 2" descr="4Ms Framework ​of an Age-Friendly Health System (with descriptions)">
            <a:extLst>
              <a:ext uri="{FF2B5EF4-FFF2-40B4-BE49-F238E27FC236}">
                <a16:creationId xmlns:a16="http://schemas.microsoft.com/office/drawing/2014/main" id="{3C8F9C8D-DB54-967D-A803-7046375349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a:extLst>
              <a:ext uri="{FF2B5EF4-FFF2-40B4-BE49-F238E27FC236}">
                <a16:creationId xmlns:a16="http://schemas.microsoft.com/office/drawing/2014/main" id="{1BE6F6DF-2F11-1B26-2DB3-87E8363B8D7E}"/>
              </a:ext>
            </a:extLst>
          </p:cNvPr>
          <p:cNvGrpSpPr/>
          <p:nvPr/>
        </p:nvGrpSpPr>
        <p:grpSpPr>
          <a:xfrm>
            <a:off x="232610" y="215649"/>
            <a:ext cx="1828800" cy="1828800"/>
            <a:chOff x="378994" y="4001294"/>
            <a:chExt cx="1828800" cy="1828800"/>
          </a:xfrm>
        </p:grpSpPr>
        <p:sp>
          <p:nvSpPr>
            <p:cNvPr id="5" name="Oval 4">
              <a:extLst>
                <a:ext uri="{FF2B5EF4-FFF2-40B4-BE49-F238E27FC236}">
                  <a16:creationId xmlns:a16="http://schemas.microsoft.com/office/drawing/2014/main" id="{F289C18F-5A5A-03A2-E1D5-D3B2688FCC8E}"/>
                </a:ext>
              </a:extLst>
            </p:cNvPr>
            <p:cNvSpPr/>
            <p:nvPr/>
          </p:nvSpPr>
          <p:spPr>
            <a:xfrm>
              <a:off x="378994" y="4001294"/>
              <a:ext cx="1828800" cy="1828800"/>
            </a:xfrm>
            <a:prstGeom prst="ellipse">
              <a:avLst/>
            </a:prstGeom>
            <a:solidFill>
              <a:srgbClr val="80CFFF"/>
            </a:solidFill>
            <a:ln>
              <a:solidFill>
                <a:srgbClr val="80C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93E3CC8-FDDB-E4DB-453A-9E30DE25BE19}"/>
                </a:ext>
              </a:extLst>
            </p:cNvPr>
            <p:cNvPicPr>
              <a:picLocks noChangeAspect="1"/>
            </p:cNvPicPr>
            <p:nvPr/>
          </p:nvPicPr>
          <p:blipFill>
            <a:blip r:embed="rId3"/>
            <a:stretch>
              <a:fillRect/>
            </a:stretch>
          </p:blipFill>
          <p:spPr>
            <a:xfrm flipH="1">
              <a:off x="614304" y="4079870"/>
              <a:ext cx="1593490" cy="1671648"/>
            </a:xfrm>
            <a:prstGeom prst="rect">
              <a:avLst/>
            </a:prstGeom>
          </p:spPr>
        </p:pic>
      </p:grpSp>
      <p:sp>
        <p:nvSpPr>
          <p:cNvPr id="9" name="Rectangle 8">
            <a:extLst>
              <a:ext uri="{FF2B5EF4-FFF2-40B4-BE49-F238E27FC236}">
                <a16:creationId xmlns:a16="http://schemas.microsoft.com/office/drawing/2014/main" id="{31BE3315-5C1A-8343-B217-41FFD02288FA}"/>
              </a:ext>
            </a:extLst>
          </p:cNvPr>
          <p:cNvSpPr/>
          <p:nvPr/>
        </p:nvSpPr>
        <p:spPr>
          <a:xfrm flipV="1">
            <a:off x="0" y="6316413"/>
            <a:ext cx="7919884" cy="106673"/>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F416F5-814F-E30E-2ADE-5E2972AAC3FA}"/>
              </a:ext>
            </a:extLst>
          </p:cNvPr>
          <p:cNvSpPr/>
          <p:nvPr/>
        </p:nvSpPr>
        <p:spPr>
          <a:xfrm>
            <a:off x="0" y="6584346"/>
            <a:ext cx="7018637" cy="106673"/>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5685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70" name="Slide Number Placeholder 3">
            <a:extLst>
              <a:ext uri="{FF2B5EF4-FFF2-40B4-BE49-F238E27FC236}">
                <a16:creationId xmlns:a16="http://schemas.microsoft.com/office/drawing/2014/main" id="{B4AAF68C-0CF6-1FFE-B36E-FA71F3EDD699}"/>
              </a:ext>
            </a:extLst>
          </p:cNvPr>
          <p:cNvSpPr>
            <a:spLocks noGrp="1"/>
          </p:cNvSpPr>
          <p:nvPr>
            <p:ph type="sldNum" sz="quarter" idx="12"/>
          </p:nvPr>
        </p:nvSpPr>
        <p:spPr/>
        <p:txBody>
          <a:bodyPr/>
          <a:lstStyle/>
          <a:p>
            <a:pPr>
              <a:spcAft>
                <a:spcPts val="600"/>
              </a:spcAft>
            </a:pPr>
            <a:fld id="{8873B2E4-C0B1-D242-8595-73DCFED07CAE}" type="slidenum">
              <a:rPr lang="en-US" smtClean="0"/>
              <a:pPr>
                <a:spcAft>
                  <a:spcPts val="600"/>
                </a:spcAft>
              </a:pPr>
              <a:t>2</a:t>
            </a:fld>
            <a:endParaRPr lang="en-US"/>
          </a:p>
        </p:txBody>
      </p:sp>
      <p:sp>
        <p:nvSpPr>
          <p:cNvPr id="2" name="Google Shape;447;p1">
            <a:extLst>
              <a:ext uri="{FF2B5EF4-FFF2-40B4-BE49-F238E27FC236}">
                <a16:creationId xmlns:a16="http://schemas.microsoft.com/office/drawing/2014/main" id="{AC62F68A-511F-8B5D-2E6F-0F8FEEF1F12F}"/>
              </a:ext>
            </a:extLst>
          </p:cNvPr>
          <p:cNvSpPr txBox="1">
            <a:spLocks/>
          </p:cNvSpPr>
          <p:nvPr/>
        </p:nvSpPr>
        <p:spPr>
          <a:xfrm>
            <a:off x="1182806" y="3518210"/>
            <a:ext cx="10138410" cy="3808412"/>
          </a:xfrm>
          <a:prstGeom prst="rect">
            <a:avLst/>
          </a:prstGeom>
          <a:noFill/>
          <a:ln>
            <a:noFill/>
          </a:ln>
        </p:spPr>
        <p:txBody>
          <a:bodyPr spcFirstLastPara="1" vert="horz" wrap="square" lIns="91425" tIns="45700" rIns="91425" bIns="45700" rtlCol="0" anchor="t"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0"/>
              </a:spcBef>
              <a:buClr>
                <a:schemeClr val="dk1"/>
              </a:buClr>
              <a:buSzPts val="2400"/>
              <a:buFont typeface="Arial"/>
              <a:buNone/>
            </a:pPr>
            <a:r>
              <a:rPr lang="en-US" sz="2400" dirty="0">
                <a:latin typeface="Avenir Book" panose="02000503020000020003" pitchFamily="2" charset="0"/>
              </a:rPr>
              <a:t>March 12, 2026</a:t>
            </a:r>
          </a:p>
          <a:p>
            <a:pPr marL="0" indent="0" algn="ctr">
              <a:lnSpc>
                <a:spcPct val="90000"/>
              </a:lnSpc>
              <a:spcBef>
                <a:spcPts val="0"/>
              </a:spcBef>
              <a:buClr>
                <a:schemeClr val="dk1"/>
              </a:buClr>
              <a:buSzPts val="2400"/>
              <a:buFont typeface="Arial"/>
              <a:buNone/>
            </a:pPr>
            <a:endParaRPr lang="en-US" sz="2400" dirty="0">
              <a:latin typeface="Avenir Book" panose="02000503020000020003" pitchFamily="2" charset="0"/>
            </a:endParaRPr>
          </a:p>
          <a:p>
            <a:pPr>
              <a:buClrTx/>
              <a:buFont typeface="Arial"/>
              <a:buNone/>
            </a:pPr>
            <a:r>
              <a:rPr lang="en-US" sz="2400" b="1" dirty="0">
                <a:solidFill>
                  <a:srgbClr val="000000"/>
                </a:solidFill>
                <a:latin typeface="Avenir Book" panose="02000503020000020003" pitchFamily="2" charset="0"/>
              </a:rPr>
              <a:t>Heather Benzel, MSN, RN, NE-BC</a:t>
            </a:r>
          </a:p>
          <a:p>
            <a:pPr lvl="1">
              <a:buClrTx/>
            </a:pPr>
            <a:r>
              <a:rPr lang="en-US" sz="2400" dirty="0">
                <a:solidFill>
                  <a:srgbClr val="000000"/>
                </a:solidFill>
                <a:latin typeface="Avenir Book" panose="02000503020000020003" pitchFamily="2" charset="0"/>
              </a:rPr>
              <a:t>VISN23 REC ICC Health System Specialist</a:t>
            </a:r>
          </a:p>
          <a:p>
            <a:pPr lvl="1">
              <a:buClrTx/>
            </a:pPr>
            <a:r>
              <a:rPr lang="en-US" sz="2400" dirty="0">
                <a:solidFill>
                  <a:srgbClr val="000000"/>
                </a:solidFill>
                <a:latin typeface="Avenir Book" panose="02000503020000020003" pitchFamily="2" charset="0"/>
              </a:rPr>
              <a:t>Member, VA Age-Friendly Health Systems Steering Committee</a:t>
            </a:r>
          </a:p>
          <a:p>
            <a:pPr lvl="1">
              <a:buClrTx/>
            </a:pPr>
            <a:endParaRPr lang="en-US" sz="2400" dirty="0">
              <a:solidFill>
                <a:srgbClr val="000000"/>
              </a:solidFill>
              <a:latin typeface="Avenir Book" panose="02000503020000020003" pitchFamily="2" charset="0"/>
            </a:endParaRPr>
          </a:p>
          <a:p>
            <a:pPr>
              <a:buClrTx/>
              <a:buFont typeface="Arial"/>
              <a:buNone/>
            </a:pPr>
            <a:endParaRPr lang="en-US" sz="2400" dirty="0">
              <a:solidFill>
                <a:srgbClr val="000000"/>
              </a:solidFill>
              <a:latin typeface="Avenir Book" panose="02000503020000020003" pitchFamily="2" charset="0"/>
            </a:endParaRPr>
          </a:p>
        </p:txBody>
      </p:sp>
      <p:sp>
        <p:nvSpPr>
          <p:cNvPr id="3" name="Google Shape;446;p1">
            <a:extLst>
              <a:ext uri="{FF2B5EF4-FFF2-40B4-BE49-F238E27FC236}">
                <a16:creationId xmlns:a16="http://schemas.microsoft.com/office/drawing/2014/main" id="{D75BA54B-CF61-CB6A-70B9-6B0729160B05}"/>
              </a:ext>
            </a:extLst>
          </p:cNvPr>
          <p:cNvSpPr txBox="1">
            <a:spLocks/>
          </p:cNvSpPr>
          <p:nvPr/>
        </p:nvSpPr>
        <p:spPr>
          <a:xfrm>
            <a:off x="403123" y="1659419"/>
            <a:ext cx="11385754" cy="927100"/>
          </a:xfrm>
          <a:prstGeom prst="rect">
            <a:avLst/>
          </a:prstGeom>
          <a:noFill/>
          <a:ln>
            <a:noFill/>
          </a:ln>
        </p:spPr>
        <p:txBody>
          <a:bodyPr spcFirstLastPara="1" vert="horz" wrap="square" lIns="91425" tIns="45700" rIns="91425" bIns="45700" rtlCol="0" anchor="b"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chemeClr val="dk1"/>
              </a:buClr>
              <a:buSzPts val="4400"/>
              <a:buFont typeface="Avenir"/>
              <a:buNone/>
            </a:pPr>
            <a:r>
              <a:rPr lang="en-US" sz="5400" b="1" dirty="0">
                <a:latin typeface="Tenorite" pitchFamily="2" charset="0"/>
              </a:rPr>
              <a:t>Age Friendly Health Systems</a:t>
            </a:r>
            <a:br>
              <a:rPr lang="en-US" sz="5400" b="1" dirty="0">
                <a:latin typeface="Tenorite" pitchFamily="2" charset="0"/>
              </a:rPr>
            </a:br>
            <a:r>
              <a:rPr lang="en-US" sz="5400" b="1" dirty="0">
                <a:latin typeface="Tenorite" pitchFamily="2" charset="0"/>
              </a:rPr>
              <a:t>Journey of the VHA</a:t>
            </a:r>
            <a:endParaRPr lang="en-US" sz="4800" b="1" dirty="0">
              <a:latin typeface="Tenorite" pitchFamily="2" charset="0"/>
            </a:endParaRPr>
          </a:p>
        </p:txBody>
      </p:sp>
    </p:spTree>
    <p:extLst>
      <p:ext uri="{BB962C8B-B14F-4D97-AF65-F5344CB8AC3E}">
        <p14:creationId xmlns:p14="http://schemas.microsoft.com/office/powerpoint/2010/main" val="122756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C44A-A23B-763E-2592-1646ABA7480C}"/>
              </a:ext>
            </a:extLst>
          </p:cNvPr>
          <p:cNvSpPr>
            <a:spLocks noGrp="1"/>
          </p:cNvSpPr>
          <p:nvPr>
            <p:ph type="title"/>
          </p:nvPr>
        </p:nvSpPr>
        <p:spPr>
          <a:xfrm>
            <a:off x="2189040" y="541586"/>
            <a:ext cx="9930771" cy="1325563"/>
          </a:xfrm>
        </p:spPr>
        <p:txBody>
          <a:bodyPr>
            <a:normAutofit/>
          </a:bodyPr>
          <a:lstStyle/>
          <a:p>
            <a:r>
              <a:rPr lang="en-US" sz="4000" dirty="0"/>
              <a:t>The world does not have parallel bars</a:t>
            </a:r>
          </a:p>
        </p:txBody>
      </p:sp>
      <p:sp>
        <p:nvSpPr>
          <p:cNvPr id="8" name="Content Placeholder 7">
            <a:extLst>
              <a:ext uri="{FF2B5EF4-FFF2-40B4-BE49-F238E27FC236}">
                <a16:creationId xmlns:a16="http://schemas.microsoft.com/office/drawing/2014/main" id="{3AD8D51E-F354-D0FC-BAD7-F0E082695441}"/>
              </a:ext>
            </a:extLst>
          </p:cNvPr>
          <p:cNvSpPr>
            <a:spLocks noGrp="1"/>
          </p:cNvSpPr>
          <p:nvPr>
            <p:ph idx="1"/>
          </p:nvPr>
        </p:nvSpPr>
        <p:spPr>
          <a:xfrm>
            <a:off x="2189040" y="2053390"/>
            <a:ext cx="10515600" cy="4351338"/>
          </a:xfrm>
        </p:spPr>
        <p:txBody>
          <a:bodyPr/>
          <a:lstStyle/>
          <a:p>
            <a:r>
              <a:rPr lang="en-US" dirty="0"/>
              <a:t>The device is only one part of the mobility prescription</a:t>
            </a:r>
            <a:br>
              <a:rPr lang="en-US" dirty="0"/>
            </a:br>
            <a:endParaRPr lang="en-US" dirty="0"/>
          </a:p>
          <a:p>
            <a:r>
              <a:rPr lang="en-US" dirty="0"/>
              <a:t>Walking in clinic ≠ real world mobility</a:t>
            </a:r>
          </a:p>
          <a:p>
            <a:pPr lvl="1"/>
            <a:r>
              <a:rPr lang="en-US" dirty="0"/>
              <a:t>Thresholds, curb-cuts, low light, footwear changes</a:t>
            </a:r>
            <a:br>
              <a:rPr lang="en-US" dirty="0"/>
            </a:br>
            <a:endParaRPr lang="en-US" dirty="0"/>
          </a:p>
          <a:p>
            <a:r>
              <a:rPr lang="en-US" dirty="0"/>
              <a:t>30-second mobility safety check at delivery</a:t>
            </a:r>
          </a:p>
          <a:p>
            <a:pPr lvl="1"/>
            <a:r>
              <a:rPr lang="en-US" dirty="0"/>
              <a:t>Where will you walk first at home?</a:t>
            </a:r>
          </a:p>
          <a:p>
            <a:pPr lvl="1"/>
            <a:r>
              <a:rPr lang="en-US" dirty="0"/>
              <a:t>What shoes will you wear?</a:t>
            </a:r>
          </a:p>
          <a:p>
            <a:pPr lvl="1"/>
            <a:r>
              <a:rPr lang="en-US" dirty="0"/>
              <a:t>What assistive device will you use, where and when?</a:t>
            </a:r>
          </a:p>
        </p:txBody>
      </p:sp>
      <p:grpSp>
        <p:nvGrpSpPr>
          <p:cNvPr id="13" name="Group 12">
            <a:extLst>
              <a:ext uri="{FF2B5EF4-FFF2-40B4-BE49-F238E27FC236}">
                <a16:creationId xmlns:a16="http://schemas.microsoft.com/office/drawing/2014/main" id="{1FF0D05E-9168-E269-14BF-5EDB4EEE8A61}"/>
              </a:ext>
            </a:extLst>
          </p:cNvPr>
          <p:cNvGrpSpPr/>
          <p:nvPr/>
        </p:nvGrpSpPr>
        <p:grpSpPr>
          <a:xfrm>
            <a:off x="0" y="0"/>
            <a:ext cx="2277979" cy="2277979"/>
            <a:chOff x="224588" y="2406314"/>
            <a:chExt cx="2277979" cy="2277979"/>
          </a:xfrm>
        </p:grpSpPr>
        <p:sp>
          <p:nvSpPr>
            <p:cNvPr id="4" name="Oval 3">
              <a:extLst>
                <a:ext uri="{FF2B5EF4-FFF2-40B4-BE49-F238E27FC236}">
                  <a16:creationId xmlns:a16="http://schemas.microsoft.com/office/drawing/2014/main" id="{019452CA-F38E-D9EC-EC4D-B3A53CB0CC9E}"/>
                </a:ext>
              </a:extLst>
            </p:cNvPr>
            <p:cNvSpPr/>
            <p:nvPr/>
          </p:nvSpPr>
          <p:spPr>
            <a:xfrm>
              <a:off x="449178" y="2630904"/>
              <a:ext cx="1828800" cy="1828800"/>
            </a:xfrm>
            <a:prstGeom prst="ellipse">
              <a:avLst/>
            </a:prstGeom>
            <a:solidFill>
              <a:srgbClr val="F7A05B"/>
            </a:solidFill>
            <a:ln>
              <a:solidFill>
                <a:srgbClr val="F7A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8EF5B20-E755-EC47-049D-F6C45ECA3DB4}"/>
                </a:ext>
              </a:extLst>
            </p:cNvPr>
            <p:cNvPicPr>
              <a:picLocks noChangeAspect="1"/>
            </p:cNvPicPr>
            <p:nvPr/>
          </p:nvPicPr>
          <p:blipFill>
            <a:blip r:embed="rId3"/>
            <a:stretch>
              <a:fillRect/>
            </a:stretch>
          </p:blipFill>
          <p:spPr>
            <a:xfrm>
              <a:off x="224588" y="2406314"/>
              <a:ext cx="2277979" cy="2277979"/>
            </a:xfrm>
            <a:prstGeom prst="rect">
              <a:avLst/>
            </a:prstGeom>
          </p:spPr>
        </p:pic>
      </p:grpSp>
      <p:sp>
        <p:nvSpPr>
          <p:cNvPr id="17" name="AutoShape 2" descr="4Ms Framework ​of an Age-Friendly Health System (with descriptions)">
            <a:extLst>
              <a:ext uri="{FF2B5EF4-FFF2-40B4-BE49-F238E27FC236}">
                <a16:creationId xmlns:a16="http://schemas.microsoft.com/office/drawing/2014/main" id="{DD50EE89-AE64-4E4E-8D7D-EE0A774556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2C8565A3-670E-A0E9-7E0E-51E99A96AE3F}"/>
              </a:ext>
            </a:extLst>
          </p:cNvPr>
          <p:cNvSpPr/>
          <p:nvPr/>
        </p:nvSpPr>
        <p:spPr>
          <a:xfrm flipV="1">
            <a:off x="0" y="6316410"/>
            <a:ext cx="9774195" cy="10667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C20252-8098-8EBD-CA23-C515F517AE2C}"/>
              </a:ext>
            </a:extLst>
          </p:cNvPr>
          <p:cNvSpPr/>
          <p:nvPr/>
        </p:nvSpPr>
        <p:spPr>
          <a:xfrm>
            <a:off x="-1" y="6590968"/>
            <a:ext cx="8835081" cy="10667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218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B4E3-ACE7-34DD-89E8-712304DF8C0E}"/>
              </a:ext>
            </a:extLst>
          </p:cNvPr>
          <p:cNvSpPr>
            <a:spLocks noGrp="1"/>
          </p:cNvSpPr>
          <p:nvPr>
            <p:ph type="title"/>
          </p:nvPr>
        </p:nvSpPr>
        <p:spPr>
          <a:xfrm>
            <a:off x="8092613" y="2245956"/>
            <a:ext cx="4018991" cy="1183044"/>
          </a:xfrm>
        </p:spPr>
        <p:txBody>
          <a:bodyPr/>
          <a:lstStyle/>
          <a:p>
            <a:r>
              <a:rPr lang="en-US" b="1" dirty="0">
                <a:solidFill>
                  <a:schemeClr val="tx1"/>
                </a:solidFill>
              </a:rPr>
              <a:t>Apply the 4Ms to every aging patient</a:t>
            </a:r>
          </a:p>
        </p:txBody>
      </p:sp>
      <p:sp>
        <p:nvSpPr>
          <p:cNvPr id="3" name="Content Placeholder 2">
            <a:extLst>
              <a:ext uri="{FF2B5EF4-FFF2-40B4-BE49-F238E27FC236}">
                <a16:creationId xmlns:a16="http://schemas.microsoft.com/office/drawing/2014/main" id="{97AEA4D3-3BF3-8D3D-364B-1A9FF41CEE21}"/>
              </a:ext>
            </a:extLst>
          </p:cNvPr>
          <p:cNvSpPr>
            <a:spLocks noGrp="1"/>
          </p:cNvSpPr>
          <p:nvPr>
            <p:ph idx="1"/>
          </p:nvPr>
        </p:nvSpPr>
        <p:spPr>
          <a:xfrm>
            <a:off x="745298" y="873210"/>
            <a:ext cx="6096000" cy="4572000"/>
          </a:xfrm>
        </p:spPr>
        <p:txBody>
          <a:bodyPr/>
          <a:lstStyle/>
          <a:p>
            <a:r>
              <a:rPr lang="en-US" b="1" dirty="0"/>
              <a:t>What Matters</a:t>
            </a:r>
            <a:r>
              <a:rPr lang="en-US" dirty="0"/>
              <a:t>: What goal are we supporting?</a:t>
            </a:r>
          </a:p>
          <a:p>
            <a:r>
              <a:rPr lang="en-US" b="1" dirty="0"/>
              <a:t>Medication</a:t>
            </a:r>
            <a:r>
              <a:rPr lang="en-US" dirty="0"/>
              <a:t>: Any changes affecting safety today?</a:t>
            </a:r>
          </a:p>
          <a:p>
            <a:r>
              <a:rPr lang="en-US" b="1" dirty="0"/>
              <a:t>Mentation</a:t>
            </a:r>
            <a:r>
              <a:rPr lang="en-US" dirty="0"/>
              <a:t>: Can the patient learn/remember/report?</a:t>
            </a:r>
          </a:p>
          <a:p>
            <a:r>
              <a:rPr lang="en-US" b="1" dirty="0"/>
              <a:t>Mobility</a:t>
            </a:r>
            <a:r>
              <a:rPr lang="en-US" dirty="0"/>
              <a:t>: Are they safe in their environment?</a:t>
            </a:r>
          </a:p>
        </p:txBody>
      </p:sp>
      <p:grpSp>
        <p:nvGrpSpPr>
          <p:cNvPr id="34" name="Group 33">
            <a:extLst>
              <a:ext uri="{FF2B5EF4-FFF2-40B4-BE49-F238E27FC236}">
                <a16:creationId xmlns:a16="http://schemas.microsoft.com/office/drawing/2014/main" id="{38C5E0AE-E309-5805-8D04-64EA1533E051}"/>
              </a:ext>
            </a:extLst>
          </p:cNvPr>
          <p:cNvGrpSpPr/>
          <p:nvPr/>
        </p:nvGrpSpPr>
        <p:grpSpPr>
          <a:xfrm>
            <a:off x="5393473" y="5152323"/>
            <a:ext cx="1479600" cy="1512501"/>
            <a:chOff x="3478533" y="4072742"/>
            <a:chExt cx="1828800" cy="1828800"/>
          </a:xfrm>
        </p:grpSpPr>
        <p:sp>
          <p:nvSpPr>
            <p:cNvPr id="16" name="Oval 15">
              <a:extLst>
                <a:ext uri="{FF2B5EF4-FFF2-40B4-BE49-F238E27FC236}">
                  <a16:creationId xmlns:a16="http://schemas.microsoft.com/office/drawing/2014/main" id="{04942172-F900-C216-B455-ECCEEDE20A2B}"/>
                </a:ext>
              </a:extLst>
            </p:cNvPr>
            <p:cNvSpPr/>
            <p:nvPr/>
          </p:nvSpPr>
          <p:spPr>
            <a:xfrm>
              <a:off x="3478533" y="4072742"/>
              <a:ext cx="1828800" cy="1828800"/>
            </a:xfrm>
            <a:prstGeom prst="ellipse">
              <a:avLst/>
            </a:prstGeom>
            <a:solidFill>
              <a:srgbClr val="DDC900"/>
            </a:solidFill>
            <a:ln>
              <a:solidFill>
                <a:srgbClr val="DDC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9B5676D9-4B74-7B63-2313-B7118F2E83BD}"/>
                </a:ext>
              </a:extLst>
            </p:cNvPr>
            <p:cNvPicPr>
              <a:picLocks noChangeAspect="1"/>
            </p:cNvPicPr>
            <p:nvPr/>
          </p:nvPicPr>
          <p:blipFill>
            <a:blip r:embed="rId3"/>
            <a:stretch>
              <a:fillRect/>
            </a:stretch>
          </p:blipFill>
          <p:spPr>
            <a:xfrm>
              <a:off x="3478533" y="4072742"/>
              <a:ext cx="1828800" cy="1828800"/>
            </a:xfrm>
            <a:prstGeom prst="rect">
              <a:avLst/>
            </a:prstGeom>
          </p:spPr>
        </p:pic>
      </p:grpSp>
      <p:grpSp>
        <p:nvGrpSpPr>
          <p:cNvPr id="24" name="Group 23">
            <a:extLst>
              <a:ext uri="{FF2B5EF4-FFF2-40B4-BE49-F238E27FC236}">
                <a16:creationId xmlns:a16="http://schemas.microsoft.com/office/drawing/2014/main" id="{A13F57EA-661D-45FC-03B8-722E601A5209}"/>
              </a:ext>
            </a:extLst>
          </p:cNvPr>
          <p:cNvGrpSpPr/>
          <p:nvPr/>
        </p:nvGrpSpPr>
        <p:grpSpPr>
          <a:xfrm>
            <a:off x="7071546" y="5142275"/>
            <a:ext cx="1479601" cy="1512501"/>
            <a:chOff x="378994" y="4001294"/>
            <a:chExt cx="1828800" cy="1828800"/>
          </a:xfrm>
        </p:grpSpPr>
        <p:sp>
          <p:nvSpPr>
            <p:cNvPr id="14" name="Oval 13">
              <a:extLst>
                <a:ext uri="{FF2B5EF4-FFF2-40B4-BE49-F238E27FC236}">
                  <a16:creationId xmlns:a16="http://schemas.microsoft.com/office/drawing/2014/main" id="{805F359A-703B-4A34-6F19-7DCF38FF3FA2}"/>
                </a:ext>
              </a:extLst>
            </p:cNvPr>
            <p:cNvSpPr/>
            <p:nvPr/>
          </p:nvSpPr>
          <p:spPr>
            <a:xfrm>
              <a:off x="378994" y="4001294"/>
              <a:ext cx="1828800" cy="1828800"/>
            </a:xfrm>
            <a:prstGeom prst="ellipse">
              <a:avLst/>
            </a:prstGeom>
            <a:solidFill>
              <a:srgbClr val="80CFFF"/>
            </a:solidFill>
            <a:ln>
              <a:solidFill>
                <a:srgbClr val="80C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504F992-B621-8450-713E-ABDCFE07A0AC}"/>
                </a:ext>
              </a:extLst>
            </p:cNvPr>
            <p:cNvPicPr>
              <a:picLocks noChangeAspect="1"/>
            </p:cNvPicPr>
            <p:nvPr/>
          </p:nvPicPr>
          <p:blipFill>
            <a:blip r:embed="rId4"/>
            <a:stretch>
              <a:fillRect/>
            </a:stretch>
          </p:blipFill>
          <p:spPr>
            <a:xfrm flipH="1">
              <a:off x="614304" y="4079870"/>
              <a:ext cx="1593490" cy="1671648"/>
            </a:xfrm>
            <a:prstGeom prst="rect">
              <a:avLst/>
            </a:prstGeom>
          </p:spPr>
        </p:pic>
      </p:grpSp>
      <p:grpSp>
        <p:nvGrpSpPr>
          <p:cNvPr id="29" name="Group 28">
            <a:extLst>
              <a:ext uri="{FF2B5EF4-FFF2-40B4-BE49-F238E27FC236}">
                <a16:creationId xmlns:a16="http://schemas.microsoft.com/office/drawing/2014/main" id="{B2B8415A-B79B-CC3C-21F9-120BD1495A77}"/>
              </a:ext>
            </a:extLst>
          </p:cNvPr>
          <p:cNvGrpSpPr/>
          <p:nvPr/>
        </p:nvGrpSpPr>
        <p:grpSpPr>
          <a:xfrm>
            <a:off x="8661680" y="5122123"/>
            <a:ext cx="1643853" cy="1693476"/>
            <a:chOff x="3826039" y="451600"/>
            <a:chExt cx="2021307" cy="2021307"/>
          </a:xfrm>
        </p:grpSpPr>
        <p:sp>
          <p:nvSpPr>
            <p:cNvPr id="15" name="Oval 14">
              <a:extLst>
                <a:ext uri="{FF2B5EF4-FFF2-40B4-BE49-F238E27FC236}">
                  <a16:creationId xmlns:a16="http://schemas.microsoft.com/office/drawing/2014/main" id="{3E9743E5-4987-BDB9-19D0-CA76D3B71E0A}"/>
                </a:ext>
              </a:extLst>
            </p:cNvPr>
            <p:cNvSpPr/>
            <p:nvPr/>
          </p:nvSpPr>
          <p:spPr>
            <a:xfrm>
              <a:off x="3922293" y="467643"/>
              <a:ext cx="1828800" cy="1828800"/>
            </a:xfrm>
            <a:prstGeom prst="ellipse">
              <a:avLst/>
            </a:prstGeom>
            <a:solidFill>
              <a:srgbClr val="AAD36F"/>
            </a:solidFill>
            <a:ln>
              <a:solidFill>
                <a:srgbClr val="AAD3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C7F2E22-9140-2283-F358-5C87A2EE1D9D}"/>
                </a:ext>
              </a:extLst>
            </p:cNvPr>
            <p:cNvPicPr>
              <a:picLocks noChangeAspect="1"/>
            </p:cNvPicPr>
            <p:nvPr/>
          </p:nvPicPr>
          <p:blipFill>
            <a:blip r:embed="rId5"/>
            <a:stretch>
              <a:fillRect/>
            </a:stretch>
          </p:blipFill>
          <p:spPr>
            <a:xfrm>
              <a:off x="3826039" y="451600"/>
              <a:ext cx="2021307" cy="2021307"/>
            </a:xfrm>
            <a:prstGeom prst="rect">
              <a:avLst/>
            </a:prstGeom>
          </p:spPr>
        </p:pic>
      </p:grpSp>
      <p:grpSp>
        <p:nvGrpSpPr>
          <p:cNvPr id="4" name="Group 3">
            <a:extLst>
              <a:ext uri="{FF2B5EF4-FFF2-40B4-BE49-F238E27FC236}">
                <a16:creationId xmlns:a16="http://schemas.microsoft.com/office/drawing/2014/main" id="{5E72BA65-00E0-C4CF-6AE8-F334AB03A6CA}"/>
              </a:ext>
            </a:extLst>
          </p:cNvPr>
          <p:cNvGrpSpPr/>
          <p:nvPr/>
        </p:nvGrpSpPr>
        <p:grpSpPr>
          <a:xfrm>
            <a:off x="10305533" y="4963207"/>
            <a:ext cx="1876548" cy="1890731"/>
            <a:chOff x="224588" y="2406314"/>
            <a:chExt cx="2277979" cy="2277979"/>
          </a:xfrm>
        </p:grpSpPr>
        <p:sp>
          <p:nvSpPr>
            <p:cNvPr id="5" name="Oval 4">
              <a:extLst>
                <a:ext uri="{FF2B5EF4-FFF2-40B4-BE49-F238E27FC236}">
                  <a16:creationId xmlns:a16="http://schemas.microsoft.com/office/drawing/2014/main" id="{92F9A396-48D8-A1FE-FA25-EF8992E81685}"/>
                </a:ext>
              </a:extLst>
            </p:cNvPr>
            <p:cNvSpPr/>
            <p:nvPr/>
          </p:nvSpPr>
          <p:spPr>
            <a:xfrm>
              <a:off x="449178" y="2630904"/>
              <a:ext cx="1828800" cy="1828800"/>
            </a:xfrm>
            <a:prstGeom prst="ellipse">
              <a:avLst/>
            </a:prstGeom>
            <a:solidFill>
              <a:srgbClr val="F7A05B"/>
            </a:solidFill>
            <a:ln>
              <a:solidFill>
                <a:srgbClr val="F7A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94E4242-3BF6-0FDB-4152-D24F0807B285}"/>
                </a:ext>
              </a:extLst>
            </p:cNvPr>
            <p:cNvPicPr>
              <a:picLocks noChangeAspect="1"/>
            </p:cNvPicPr>
            <p:nvPr/>
          </p:nvPicPr>
          <p:blipFill>
            <a:blip r:embed="rId6"/>
            <a:stretch>
              <a:fillRect/>
            </a:stretch>
          </p:blipFill>
          <p:spPr>
            <a:xfrm>
              <a:off x="224588" y="2406314"/>
              <a:ext cx="2277979" cy="2277979"/>
            </a:xfrm>
            <a:prstGeom prst="rect">
              <a:avLst/>
            </a:prstGeom>
          </p:spPr>
        </p:pic>
      </p:grpSp>
      <p:sp>
        <p:nvSpPr>
          <p:cNvPr id="7" name="Rectangle: Rounded Corners 6">
            <a:extLst>
              <a:ext uri="{FF2B5EF4-FFF2-40B4-BE49-F238E27FC236}">
                <a16:creationId xmlns:a16="http://schemas.microsoft.com/office/drawing/2014/main" id="{D911182B-10F2-47A2-021D-7DCB8FD9F285}"/>
              </a:ext>
            </a:extLst>
          </p:cNvPr>
          <p:cNvSpPr/>
          <p:nvPr/>
        </p:nvSpPr>
        <p:spPr>
          <a:xfrm>
            <a:off x="762000" y="5077290"/>
            <a:ext cx="4201583" cy="151250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chemeClr val="tx1"/>
                </a:solidFill>
              </a:rPr>
              <a:t>Pick one “M” to strengthen this week</a:t>
            </a:r>
          </a:p>
        </p:txBody>
      </p:sp>
    </p:spTree>
    <p:extLst>
      <p:ext uri="{BB962C8B-B14F-4D97-AF65-F5344CB8AC3E}">
        <p14:creationId xmlns:p14="http://schemas.microsoft.com/office/powerpoint/2010/main" val="413414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78840-69BA-606B-1434-B621687C080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4DEF30D-F7E1-8DA5-5490-5094193A8482}"/>
              </a:ext>
            </a:extLst>
          </p:cNvPr>
          <p:cNvSpPr>
            <a:spLocks noGrp="1"/>
          </p:cNvSpPr>
          <p:nvPr>
            <p:ph type="body" idx="1"/>
          </p:nvPr>
        </p:nvSpPr>
        <p:spPr>
          <a:xfrm>
            <a:off x="490259" y="3285855"/>
            <a:ext cx="5099918" cy="1916064"/>
          </a:xfrm>
        </p:spPr>
        <p:txBody>
          <a:bodyPr vert="horz" lIns="91440" tIns="45720" rIns="91440" bIns="45720" rtlCol="0" anchor="t">
            <a:noAutofit/>
          </a:bodyPr>
          <a:lstStyle/>
          <a:p>
            <a:pPr marL="0" indent="0" algn="ctr">
              <a:lnSpc>
                <a:spcPts val="6680"/>
              </a:lnSpc>
              <a:buNone/>
            </a:pPr>
            <a:r>
              <a:rPr lang="en-US" sz="7200" b="1" dirty="0">
                <a:solidFill>
                  <a:srgbClr val="FFFFFF"/>
                </a:solidFill>
              </a:rPr>
              <a:t>Thank You for Joining</a:t>
            </a:r>
          </a:p>
        </p:txBody>
      </p:sp>
      <p:pic>
        <p:nvPicPr>
          <p:cNvPr id="3" name="Picture 2">
            <a:extLst>
              <a:ext uri="{FF2B5EF4-FFF2-40B4-BE49-F238E27FC236}">
                <a16:creationId xmlns:a16="http://schemas.microsoft.com/office/drawing/2014/main" id="{CD695FA4-67C9-A78B-5AD2-8EB0A7248A0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54192" y="603502"/>
            <a:ext cx="6837808" cy="5120867"/>
          </a:xfrm>
          <a:prstGeom prst="rect">
            <a:avLst/>
          </a:prstGeom>
        </p:spPr>
      </p:pic>
      <p:pic>
        <p:nvPicPr>
          <p:cNvPr id="2" name="Graphic 1">
            <a:extLst>
              <a:ext uri="{FF2B5EF4-FFF2-40B4-BE49-F238E27FC236}">
                <a16:creationId xmlns:a16="http://schemas.microsoft.com/office/drawing/2014/main" id="{3BE467B6-1384-1BB9-FDFA-68CB679EBC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18965" y="288656"/>
            <a:ext cx="1961227" cy="1961227"/>
          </a:xfrm>
          <a:prstGeom prst="rect">
            <a:avLst/>
          </a:prstGeom>
        </p:spPr>
      </p:pic>
      <p:pic>
        <p:nvPicPr>
          <p:cNvPr id="4" name="POP Talks 2025 Slide Song.mp3">
            <a:hlinkClick r:id="" action="ppaction://media"/>
            <a:extLst>
              <a:ext uri="{FF2B5EF4-FFF2-40B4-BE49-F238E27FC236}">
                <a16:creationId xmlns:a16="http://schemas.microsoft.com/office/drawing/2014/main" id="{63D0D984-4CD8-8DE9-0F1C-14C3BB0925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56175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636"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EF57F1-0664-D275-4127-1B7612032753}"/>
              </a:ext>
            </a:extLst>
          </p:cNvPr>
          <p:cNvSpPr>
            <a:spLocks noGrp="1"/>
          </p:cNvSpPr>
          <p:nvPr>
            <p:ph idx="1"/>
          </p:nvPr>
        </p:nvSpPr>
        <p:spPr/>
        <p:txBody>
          <a:bodyPr>
            <a:normAutofit/>
          </a:bodyPr>
          <a:lstStyle/>
          <a:p>
            <a:pPr>
              <a:lnSpc>
                <a:spcPct val="100000"/>
              </a:lnSpc>
            </a:pPr>
            <a:r>
              <a:rPr lang="en-US" dirty="0">
                <a:latin typeface="Avenir Book" panose="02000503020000020003" pitchFamily="2" charset="0"/>
              </a:rPr>
              <a:t>I have no associations or relationships to disclose</a:t>
            </a:r>
          </a:p>
          <a:p>
            <a:pPr>
              <a:lnSpc>
                <a:spcPct val="100000"/>
              </a:lnSpc>
            </a:pPr>
            <a:r>
              <a:rPr lang="en-US" sz="2800" dirty="0">
                <a:solidFill>
                  <a:srgbClr val="000000"/>
                </a:solidFill>
                <a:latin typeface="Avenir Book" panose="02000503020000020003" pitchFamily="2" charset="0"/>
              </a:rPr>
              <a:t>Thank you to the VA Age-Friendly Team: </a:t>
            </a:r>
            <a:r>
              <a:rPr lang="en-US" dirty="0">
                <a:solidFill>
                  <a:srgbClr val="000000"/>
                </a:solidFill>
                <a:latin typeface="Avenir Book" panose="02000503020000020003" pitchFamily="2" charset="0"/>
              </a:rPr>
              <a:t>Dr. Andrea Schwartz, </a:t>
            </a:r>
            <a:r>
              <a:rPr lang="en-US" sz="2800" dirty="0">
                <a:solidFill>
                  <a:srgbClr val="000000"/>
                </a:solidFill>
                <a:latin typeface="Avenir Book" panose="02000503020000020003" pitchFamily="2" charset="0"/>
              </a:rPr>
              <a:t>Kayla Lalande, Ines Valencia-Mendoza, Marianne Shaughnessy, the VA Age-Friendly steering committee and champions, GEC and GRECC leaders, and to the </a:t>
            </a:r>
            <a:r>
              <a:rPr lang="en-US" sz="2800" dirty="0">
                <a:latin typeface="Avenir Book" panose="02000503020000020003" pitchFamily="2" charset="0"/>
              </a:rPr>
              <a:t>John A. Hartford Foundation</a:t>
            </a:r>
            <a:r>
              <a:rPr lang="en-US" dirty="0">
                <a:solidFill>
                  <a:srgbClr val="000000"/>
                </a:solidFill>
                <a:latin typeface="Avenir Book" panose="02000503020000020003" pitchFamily="2" charset="0"/>
              </a:rPr>
              <a:t> and</a:t>
            </a:r>
            <a:r>
              <a:rPr lang="en-US" sz="2800" dirty="0">
                <a:solidFill>
                  <a:srgbClr val="000000"/>
                </a:solidFill>
                <a:latin typeface="Avenir Book" panose="02000503020000020003" pitchFamily="2" charset="0"/>
              </a:rPr>
              <a:t> Institute for Healthcare Improvement</a:t>
            </a:r>
          </a:p>
          <a:p>
            <a:pPr>
              <a:lnSpc>
                <a:spcPct val="100000"/>
              </a:lnSpc>
            </a:pPr>
            <a:r>
              <a:rPr lang="en-US" dirty="0">
                <a:solidFill>
                  <a:srgbClr val="000000"/>
                </a:solidFill>
                <a:latin typeface="Avenir Book" panose="02000503020000020003" pitchFamily="2" charset="0"/>
              </a:rPr>
              <a:t>This talk does not represent the official position of the U.S. government or the VA</a:t>
            </a:r>
            <a:endParaRPr lang="en-US" sz="2800" dirty="0">
              <a:latin typeface="Avenir Book" panose="02000503020000020003" pitchFamily="2" charset="0"/>
            </a:endParaRPr>
          </a:p>
          <a:p>
            <a:pPr marL="0" indent="0">
              <a:lnSpc>
                <a:spcPct val="100000"/>
              </a:lnSpc>
              <a:buNone/>
            </a:pPr>
            <a:endParaRPr lang="en-US" dirty="0">
              <a:latin typeface="Avenir Book" panose="02000503020000020003" pitchFamily="2" charset="0"/>
            </a:endParaRPr>
          </a:p>
          <a:p>
            <a:pPr marL="114300" indent="0">
              <a:lnSpc>
                <a:spcPct val="100000"/>
              </a:lnSpc>
              <a:buNone/>
            </a:pPr>
            <a:endParaRPr lang="en-US" dirty="0">
              <a:latin typeface="Avenir Book" panose="02000503020000020003" pitchFamily="2" charset="0"/>
            </a:endParaRPr>
          </a:p>
        </p:txBody>
      </p:sp>
      <p:sp>
        <p:nvSpPr>
          <p:cNvPr id="2" name="Title 1">
            <a:extLst>
              <a:ext uri="{FF2B5EF4-FFF2-40B4-BE49-F238E27FC236}">
                <a16:creationId xmlns:a16="http://schemas.microsoft.com/office/drawing/2014/main" id="{9CB9B494-3A06-F345-D6CD-C80C538DEBAF}"/>
              </a:ext>
            </a:extLst>
          </p:cNvPr>
          <p:cNvSpPr>
            <a:spLocks noGrp="1"/>
          </p:cNvSpPr>
          <p:nvPr>
            <p:ph type="title"/>
          </p:nvPr>
        </p:nvSpPr>
        <p:spPr>
          <a:xfrm>
            <a:off x="609600" y="0"/>
            <a:ext cx="11582400" cy="914400"/>
          </a:xfrm>
        </p:spPr>
        <p:txBody>
          <a:bodyPr>
            <a:normAutofit/>
          </a:bodyPr>
          <a:lstStyle/>
          <a:p>
            <a:r>
              <a:rPr lang="en-US" dirty="0"/>
              <a:t>Disclosures and Acknowledgements</a:t>
            </a:r>
          </a:p>
        </p:txBody>
      </p:sp>
    </p:spTree>
    <p:extLst>
      <p:ext uri="{BB962C8B-B14F-4D97-AF65-F5344CB8AC3E}">
        <p14:creationId xmlns:p14="http://schemas.microsoft.com/office/powerpoint/2010/main" val="1017419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0">
          <a:extLst>
            <a:ext uri="{FF2B5EF4-FFF2-40B4-BE49-F238E27FC236}">
              <a16:creationId xmlns:a16="http://schemas.microsoft.com/office/drawing/2014/main" id="{EA87F968-4361-0507-2AE6-00904B62FE6B}"/>
            </a:ext>
          </a:extLst>
        </p:cNvPr>
        <p:cNvGrpSpPr/>
        <p:nvPr/>
      </p:nvGrpSpPr>
      <p:grpSpPr>
        <a:xfrm>
          <a:off x="0" y="0"/>
          <a:ext cx="0" cy="0"/>
          <a:chOff x="0" y="0"/>
          <a:chExt cx="0" cy="0"/>
        </a:xfrm>
      </p:grpSpPr>
      <p:sp>
        <p:nvSpPr>
          <p:cNvPr id="465" name="Google Shape;465;p3">
            <a:extLst>
              <a:ext uri="{FF2B5EF4-FFF2-40B4-BE49-F238E27FC236}">
                <a16:creationId xmlns:a16="http://schemas.microsoft.com/office/drawing/2014/main" id="{7A0CC772-BA10-C655-04B2-3225F2D8DE1D}"/>
              </a:ext>
            </a:extLst>
          </p:cNvPr>
          <p:cNvSpPr txBox="1">
            <a:spLocks noGrp="1"/>
          </p:cNvSpPr>
          <p:nvPr>
            <p:ph type="title"/>
          </p:nvPr>
        </p:nvSpPr>
        <p:spPr>
          <a:xfrm>
            <a:off x="585289" y="-56339"/>
            <a:ext cx="10972800" cy="1143000"/>
          </a:xfrm>
        </p:spPr>
        <p:txBody>
          <a:bodyPr spcFirstLastPara="1" vert="horz" lIns="91440" tIns="45720" rIns="91440" bIns="45720" rtlCol="0" anchor="ctr" anchorCtr="0">
            <a:normAutofit/>
          </a:bodyPr>
          <a:lstStyle/>
          <a:p>
            <a:pPr marL="0" lvl="0" indent="0">
              <a:spcAft>
                <a:spcPts val="0"/>
              </a:spcAft>
              <a:buClr>
                <a:schemeClr val="dk1"/>
              </a:buClr>
              <a:buSzPts val="4400"/>
            </a:pPr>
            <a:r>
              <a:rPr lang="en-US" b="1" kern="1200" dirty="0"/>
              <a:t>Veteran Population</a:t>
            </a:r>
          </a:p>
        </p:txBody>
      </p:sp>
      <p:sp>
        <p:nvSpPr>
          <p:cNvPr id="470" name="Slide Number Placeholder 3">
            <a:extLst>
              <a:ext uri="{FF2B5EF4-FFF2-40B4-BE49-F238E27FC236}">
                <a16:creationId xmlns:a16="http://schemas.microsoft.com/office/drawing/2014/main" id="{298ED1EB-6E08-2943-383C-2361828D61F1}"/>
              </a:ext>
            </a:extLst>
          </p:cNvPr>
          <p:cNvSpPr>
            <a:spLocks noGrp="1"/>
          </p:cNvSpPr>
          <p:nvPr>
            <p:ph type="sldNum" sz="quarter" idx="12"/>
          </p:nvPr>
        </p:nvSpPr>
        <p:spPr/>
        <p:txBody>
          <a:bodyPr/>
          <a:lstStyle/>
          <a:p>
            <a:pPr>
              <a:spcAft>
                <a:spcPts val="600"/>
              </a:spcAft>
            </a:pPr>
            <a:fld id="{8873B2E4-C0B1-D242-8595-73DCFED07CAE}" type="slidenum">
              <a:rPr lang="en-US" smtClean="0"/>
              <a:pPr>
                <a:spcAft>
                  <a:spcPts val="600"/>
                </a:spcAft>
              </a:pPr>
              <a:t>4</a:t>
            </a:fld>
            <a:endParaRPr lang="en-US"/>
          </a:p>
        </p:txBody>
      </p:sp>
      <p:pic>
        <p:nvPicPr>
          <p:cNvPr id="4" name="Picture 3" descr="Image is of a bar chart visualizing key heath conditions of Veteran population compared to non-Veteran population, which shows higher prevalence in Veteran population. ">
            <a:extLst>
              <a:ext uri="{FF2B5EF4-FFF2-40B4-BE49-F238E27FC236}">
                <a16:creationId xmlns:a16="http://schemas.microsoft.com/office/drawing/2014/main" id="{C7EC9CE1-A593-38AE-4118-445E1C49BF51}"/>
              </a:ext>
            </a:extLst>
          </p:cNvPr>
          <p:cNvPicPr>
            <a:picLocks noChangeAspect="1"/>
          </p:cNvPicPr>
          <p:nvPr/>
        </p:nvPicPr>
        <p:blipFill>
          <a:blip r:embed="rId3"/>
          <a:stretch>
            <a:fillRect/>
          </a:stretch>
        </p:blipFill>
        <p:spPr>
          <a:xfrm>
            <a:off x="6096000" y="1562118"/>
            <a:ext cx="5554823" cy="3791166"/>
          </a:xfrm>
          <a:prstGeom prst="rect">
            <a:avLst/>
          </a:prstGeom>
          <a:noFill/>
        </p:spPr>
      </p:pic>
      <p:graphicFrame>
        <p:nvGraphicFramePr>
          <p:cNvPr id="2" name="Diagram 1">
            <a:extLst>
              <a:ext uri="{FF2B5EF4-FFF2-40B4-BE49-F238E27FC236}">
                <a16:creationId xmlns:a16="http://schemas.microsoft.com/office/drawing/2014/main" id="{DE0D48DE-7A88-F44B-CDA9-66CC9CFAE89B}"/>
              </a:ext>
            </a:extLst>
          </p:cNvPr>
          <p:cNvGraphicFramePr/>
          <p:nvPr>
            <p:extLst>
              <p:ext uri="{D42A27DB-BD31-4B8C-83A1-F6EECF244321}">
                <p14:modId xmlns:p14="http://schemas.microsoft.com/office/powerpoint/2010/main" val="1172561851"/>
              </p:ext>
            </p:extLst>
          </p:nvPr>
        </p:nvGraphicFramePr>
        <p:xfrm>
          <a:off x="-312506" y="1869895"/>
          <a:ext cx="7042079" cy="3254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BCAADF4C-5444-A0A5-451E-5C686B7A42E8}"/>
              </a:ext>
            </a:extLst>
          </p:cNvPr>
          <p:cNvSpPr txBox="1"/>
          <p:nvPr/>
        </p:nvSpPr>
        <p:spPr>
          <a:xfrm>
            <a:off x="2158421" y="1849345"/>
            <a:ext cx="3174714" cy="369332"/>
          </a:xfrm>
          <a:prstGeom prst="rect">
            <a:avLst/>
          </a:prstGeom>
          <a:noFill/>
        </p:spPr>
        <p:txBody>
          <a:bodyPr wrap="square" rtlCol="0">
            <a:spAutoFit/>
          </a:bodyPr>
          <a:lstStyle/>
          <a:p>
            <a:r>
              <a:rPr lang="en-US" sz="1800" dirty="0"/>
              <a:t>Age 65 and older</a:t>
            </a:r>
          </a:p>
        </p:txBody>
      </p:sp>
    </p:spTree>
    <p:extLst>
      <p:ext uri="{BB962C8B-B14F-4D97-AF65-F5344CB8AC3E}">
        <p14:creationId xmlns:p14="http://schemas.microsoft.com/office/powerpoint/2010/main" val="4015978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A218-0E77-940C-6719-A91769842D04}"/>
              </a:ext>
            </a:extLst>
          </p:cNvPr>
          <p:cNvSpPr>
            <a:spLocks noGrp="1"/>
          </p:cNvSpPr>
          <p:nvPr>
            <p:ph type="title"/>
          </p:nvPr>
        </p:nvSpPr>
        <p:spPr>
          <a:xfrm>
            <a:off x="638978" y="0"/>
            <a:ext cx="11553022" cy="914400"/>
          </a:xfrm>
        </p:spPr>
        <p:txBody>
          <a:bodyPr/>
          <a:lstStyle/>
          <a:p>
            <a:r>
              <a:rPr lang="en-US" b="1" dirty="0"/>
              <a:t>VA Age Friendly Aim: Aligned with HRO</a:t>
            </a:r>
          </a:p>
        </p:txBody>
      </p:sp>
      <p:sp>
        <p:nvSpPr>
          <p:cNvPr id="3" name="Slide Number Placeholder 2">
            <a:extLst>
              <a:ext uri="{FF2B5EF4-FFF2-40B4-BE49-F238E27FC236}">
                <a16:creationId xmlns:a16="http://schemas.microsoft.com/office/drawing/2014/main" id="{31CA5AE5-F01D-F6BC-0482-B9CFEB508F8A}"/>
              </a:ext>
            </a:extLst>
          </p:cNvPr>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5</a:t>
            </a:fld>
            <a:endParaRPr lang="en-US">
              <a:solidFill>
                <a:prstClr val="white"/>
              </a:solidFill>
            </a:endParaRPr>
          </a:p>
        </p:txBody>
      </p:sp>
      <p:sp>
        <p:nvSpPr>
          <p:cNvPr id="5" name="TextBox 1">
            <a:extLst>
              <a:ext uri="{FF2B5EF4-FFF2-40B4-BE49-F238E27FC236}">
                <a16:creationId xmlns:a16="http://schemas.microsoft.com/office/drawing/2014/main" id="{C372CCB3-1B0D-69AF-6A19-33C6C5129193}"/>
              </a:ext>
            </a:extLst>
          </p:cNvPr>
          <p:cNvSpPr txBox="1"/>
          <p:nvPr/>
        </p:nvSpPr>
        <p:spPr>
          <a:xfrm>
            <a:off x="838199" y="1465673"/>
            <a:ext cx="10515600" cy="2062103"/>
          </a:xfrm>
          <a:prstGeom prst="rect">
            <a:avLst/>
          </a:prstGeom>
          <a:ln w="28575">
            <a:noFill/>
          </a:ln>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Avenir Book" panose="02000503020000020003"/>
                <a:sym typeface="Arial"/>
              </a:rPr>
              <a:t>In March 2020, the Office of Geriatrics and Extended Care (GEC) set the aim for VA to become the largest integrated health care system in the U.S. to be recognized by the Institute for Healthcare Improvement (IHI) as Age-Friendly.</a:t>
            </a:r>
          </a:p>
        </p:txBody>
      </p:sp>
      <p:pic>
        <p:nvPicPr>
          <p:cNvPr id="6" name="Picture 2">
            <a:extLst>
              <a:ext uri="{FF2B5EF4-FFF2-40B4-BE49-F238E27FC236}">
                <a16:creationId xmlns:a16="http://schemas.microsoft.com/office/drawing/2014/main" id="{24BA8C73-F553-193F-DAB7-4B69A8BB8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927" y="4157576"/>
            <a:ext cx="7597405" cy="1612857"/>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513;p8">
            <a:extLst>
              <a:ext uri="{FF2B5EF4-FFF2-40B4-BE49-F238E27FC236}">
                <a16:creationId xmlns:a16="http://schemas.microsoft.com/office/drawing/2014/main" id="{B520ADEC-41AC-0EC4-23F4-305E05A8F8D6}"/>
              </a:ext>
            </a:extLst>
          </p:cNvPr>
          <p:cNvPicPr preferRelativeResize="0"/>
          <p:nvPr/>
        </p:nvPicPr>
        <p:blipFill rotWithShape="1">
          <a:blip r:embed="rId4">
            <a:alphaModFix/>
          </a:blip>
          <a:srcRect r="46345"/>
          <a:stretch/>
        </p:blipFill>
        <p:spPr>
          <a:xfrm>
            <a:off x="1013082" y="4408901"/>
            <a:ext cx="2684700" cy="1110205"/>
          </a:xfrm>
          <a:prstGeom prst="rect">
            <a:avLst/>
          </a:prstGeom>
          <a:noFill/>
          <a:ln>
            <a:noFill/>
          </a:ln>
        </p:spPr>
      </p:pic>
    </p:spTree>
    <p:extLst>
      <p:ext uri="{BB962C8B-B14F-4D97-AF65-F5344CB8AC3E}">
        <p14:creationId xmlns:p14="http://schemas.microsoft.com/office/powerpoint/2010/main" val="112758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688300-57A1-058E-AF9C-722D43650F0D}"/>
              </a:ext>
              <a:ext uri="{C183D7F6-B498-43B3-948B-1728B52AA6E4}">
                <adec:decorative xmlns:adec="http://schemas.microsoft.com/office/drawing/2017/decorative" val="1"/>
              </a:ext>
            </a:extLst>
          </p:cNvPr>
          <p:cNvSpPr>
            <a:spLocks noGrp="1"/>
          </p:cNvSpPr>
          <p:nvPr>
            <p:ph type="sldNum" sz="quarter" idx="12"/>
          </p:nvPr>
        </p:nvSpPr>
        <p:spPr/>
        <p:txBody>
          <a:bodyPr/>
          <a:lstStyle/>
          <a:p>
            <a:fld id="{D983F1FA-211D-3044-9E35-958DFBC26156}" type="slidenum">
              <a:rPr lang="en-US" smtClean="0">
                <a:solidFill>
                  <a:prstClr val="white"/>
                </a:solidFill>
              </a:rPr>
              <a:pPr/>
              <a:t>6</a:t>
            </a:fld>
            <a:endParaRPr lang="en-US">
              <a:solidFill>
                <a:prstClr val="white"/>
              </a:solidFill>
            </a:endParaRPr>
          </a:p>
        </p:txBody>
      </p:sp>
      <p:sp>
        <p:nvSpPr>
          <p:cNvPr id="4" name="Title 3">
            <a:extLst>
              <a:ext uri="{FF2B5EF4-FFF2-40B4-BE49-F238E27FC236}">
                <a16:creationId xmlns:a16="http://schemas.microsoft.com/office/drawing/2014/main" id="{C9BAE5F5-54B9-7E8F-79B7-B7DBB55510E8}"/>
              </a:ext>
            </a:extLst>
          </p:cNvPr>
          <p:cNvSpPr>
            <a:spLocks noGrp="1"/>
          </p:cNvSpPr>
          <p:nvPr>
            <p:ph type="title"/>
          </p:nvPr>
        </p:nvSpPr>
        <p:spPr>
          <a:xfrm>
            <a:off x="360956" y="0"/>
            <a:ext cx="11831043" cy="914400"/>
          </a:xfrm>
        </p:spPr>
        <p:txBody>
          <a:bodyPr>
            <a:normAutofit/>
          </a:bodyPr>
          <a:lstStyle/>
          <a:p>
            <a:r>
              <a:rPr lang="en-US" dirty="0"/>
              <a:t>The 4Ms Framework</a:t>
            </a:r>
          </a:p>
        </p:txBody>
      </p:sp>
      <p:pic>
        <p:nvPicPr>
          <p:cNvPr id="2050" name="Picture 2" descr="The image is of the 4Ms Framework, which is What Matters, Medication, Mentation (consisting of dementia, delirium and depression) and Mobility. ">
            <a:extLst>
              <a:ext uri="{FF2B5EF4-FFF2-40B4-BE49-F238E27FC236}">
                <a16:creationId xmlns:a16="http://schemas.microsoft.com/office/drawing/2014/main" id="{2524C69C-191F-1925-6A9E-DA78B665C3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1495" y="786182"/>
            <a:ext cx="7807325" cy="52856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B8A062-B25B-8676-4EBE-C706017944EC}"/>
              </a:ext>
            </a:extLst>
          </p:cNvPr>
          <p:cNvSpPr txBox="1"/>
          <p:nvPr/>
        </p:nvSpPr>
        <p:spPr>
          <a:xfrm>
            <a:off x="353180" y="915821"/>
            <a:ext cx="3317358" cy="830997"/>
          </a:xfrm>
          <a:prstGeom prst="rect">
            <a:avLst/>
          </a:prstGeom>
          <a:noFill/>
          <a:ln w="28575">
            <a:solidFill>
              <a:schemeClr val="tx1"/>
            </a:solidFill>
          </a:ln>
        </p:spPr>
        <p:txBody>
          <a:bodyPr wrap="square" rtlCol="0">
            <a:spAutoFit/>
          </a:bodyPr>
          <a:lstStyle/>
          <a:p>
            <a:pPr algn="ctr"/>
            <a:r>
              <a:rPr lang="en-US" sz="2400" dirty="0">
                <a:latin typeface="Avenir Book" panose="02000503020000020003"/>
              </a:rPr>
              <a:t>The 4Ms framework is practiced as a set. </a:t>
            </a:r>
          </a:p>
        </p:txBody>
      </p:sp>
      <p:sp>
        <p:nvSpPr>
          <p:cNvPr id="7" name="TextBox 6">
            <a:extLst>
              <a:ext uri="{FF2B5EF4-FFF2-40B4-BE49-F238E27FC236}">
                <a16:creationId xmlns:a16="http://schemas.microsoft.com/office/drawing/2014/main" id="{B7A8AD11-024A-A125-908C-F4452D775BD4}"/>
              </a:ext>
            </a:extLst>
          </p:cNvPr>
          <p:cNvSpPr txBox="1"/>
          <p:nvPr/>
        </p:nvSpPr>
        <p:spPr>
          <a:xfrm>
            <a:off x="360957" y="2432884"/>
            <a:ext cx="3317358" cy="954107"/>
          </a:xfrm>
          <a:prstGeom prst="rect">
            <a:avLst/>
          </a:prstGeom>
          <a:noFill/>
          <a:ln w="28575">
            <a:solidFill>
              <a:schemeClr val="tx1"/>
            </a:solidFill>
          </a:ln>
        </p:spPr>
        <p:txBody>
          <a:bodyPr wrap="square" rtlCol="0">
            <a:spAutoFit/>
          </a:bodyPr>
          <a:lstStyle/>
          <a:p>
            <a:pPr algn="ctr"/>
            <a:r>
              <a:rPr lang="en-US" sz="2800" dirty="0">
                <a:latin typeface="Avenir Book" panose="02000503020000020003"/>
              </a:rPr>
              <a:t>Each “M” affects the others.</a:t>
            </a:r>
          </a:p>
        </p:txBody>
      </p:sp>
      <p:sp>
        <p:nvSpPr>
          <p:cNvPr id="6" name="TextBox 5">
            <a:extLst>
              <a:ext uri="{FF2B5EF4-FFF2-40B4-BE49-F238E27FC236}">
                <a16:creationId xmlns:a16="http://schemas.microsoft.com/office/drawing/2014/main" id="{8C437C3A-9BBD-56F5-9E61-D3AFFB95B508}"/>
              </a:ext>
            </a:extLst>
          </p:cNvPr>
          <p:cNvSpPr txBox="1"/>
          <p:nvPr/>
        </p:nvSpPr>
        <p:spPr>
          <a:xfrm>
            <a:off x="360957" y="3976967"/>
            <a:ext cx="3317358" cy="1384995"/>
          </a:xfrm>
          <a:prstGeom prst="rect">
            <a:avLst/>
          </a:prstGeom>
          <a:noFill/>
          <a:ln w="28575">
            <a:solidFill>
              <a:schemeClr val="tx1"/>
            </a:solidFill>
          </a:ln>
        </p:spPr>
        <p:txBody>
          <a:bodyPr wrap="square" rtlCol="0">
            <a:spAutoFit/>
          </a:bodyPr>
          <a:lstStyle/>
          <a:p>
            <a:pPr algn="ctr"/>
            <a:r>
              <a:rPr lang="en-US" sz="2800" dirty="0">
                <a:latin typeface="Avenir Book" panose="02000503020000020003"/>
              </a:rPr>
              <a:t>4Ms care can be practiced in any care setting.</a:t>
            </a:r>
          </a:p>
        </p:txBody>
      </p:sp>
    </p:spTree>
    <p:extLst>
      <p:ext uri="{BB962C8B-B14F-4D97-AF65-F5344CB8AC3E}">
        <p14:creationId xmlns:p14="http://schemas.microsoft.com/office/powerpoint/2010/main" val="16011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8BB29-5C89-616A-63DA-3CA8840775A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7699BBD-ABFC-2C20-884A-808855D26225}"/>
              </a:ext>
            </a:extLst>
          </p:cNvPr>
          <p:cNvPicPr>
            <a:picLocks noChangeAspect="1"/>
          </p:cNvPicPr>
          <p:nvPr/>
        </p:nvPicPr>
        <p:blipFill>
          <a:blip r:embed="rId3"/>
          <a:srcRect b="4862"/>
          <a:stretch>
            <a:fillRect/>
          </a:stretch>
        </p:blipFill>
        <p:spPr>
          <a:xfrm>
            <a:off x="720094" y="0"/>
            <a:ext cx="10751812" cy="6060831"/>
          </a:xfrm>
          <a:prstGeom prst="rect">
            <a:avLst/>
          </a:prstGeom>
        </p:spPr>
      </p:pic>
      <p:sp>
        <p:nvSpPr>
          <p:cNvPr id="6" name="Rectangle 5">
            <a:extLst>
              <a:ext uri="{FF2B5EF4-FFF2-40B4-BE49-F238E27FC236}">
                <a16:creationId xmlns:a16="http://schemas.microsoft.com/office/drawing/2014/main" id="{AD2A775F-8DDE-B44A-00B0-665E9BC20EAF}"/>
              </a:ext>
            </a:extLst>
          </p:cNvPr>
          <p:cNvSpPr/>
          <p:nvPr/>
        </p:nvSpPr>
        <p:spPr>
          <a:xfrm>
            <a:off x="9057474" y="5826225"/>
            <a:ext cx="3025692" cy="378113"/>
          </a:xfrm>
          <a:prstGeom prst="rect">
            <a:avLst/>
          </a:prstGeom>
        </p:spPr>
        <p:txBody>
          <a:bodyPr wrap="none" lIns="130615" tIns="65308" rIns="130615" bIns="65308">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Helvetica Neue"/>
                <a:sym typeface="Arial"/>
              </a:rPr>
              <a:t>Wozneak and Jindal, JAGS 2024</a:t>
            </a:r>
          </a:p>
        </p:txBody>
      </p:sp>
    </p:spTree>
    <p:extLst>
      <p:ext uri="{BB962C8B-B14F-4D97-AF65-F5344CB8AC3E}">
        <p14:creationId xmlns:p14="http://schemas.microsoft.com/office/powerpoint/2010/main" val="3775269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C184-A0DD-52B9-6D4B-20BFDF53187E}"/>
              </a:ext>
            </a:extLst>
          </p:cNvPr>
          <p:cNvSpPr>
            <a:spLocks noGrp="1"/>
          </p:cNvSpPr>
          <p:nvPr>
            <p:ph type="title"/>
          </p:nvPr>
        </p:nvSpPr>
        <p:spPr>
          <a:xfrm>
            <a:off x="209320" y="121187"/>
            <a:ext cx="11982680" cy="914400"/>
          </a:xfrm>
        </p:spPr>
        <p:txBody>
          <a:bodyPr/>
          <a:lstStyle/>
          <a:p>
            <a:r>
              <a:rPr lang="en-US" b="1" dirty="0"/>
              <a:t>The VA’s AFHS Action Community</a:t>
            </a:r>
          </a:p>
        </p:txBody>
      </p:sp>
      <p:sp>
        <p:nvSpPr>
          <p:cNvPr id="3" name="Slide Number Placeholder 2">
            <a:extLst>
              <a:ext uri="{FF2B5EF4-FFF2-40B4-BE49-F238E27FC236}">
                <a16:creationId xmlns:a16="http://schemas.microsoft.com/office/drawing/2014/main" id="{EEF24FA0-7239-9D9F-878C-E5EFFBBC6005}"/>
              </a:ext>
            </a:extLst>
          </p:cNvPr>
          <p:cNvSpPr>
            <a:spLocks noGrp="1"/>
          </p:cNvSpPr>
          <p:nvPr>
            <p:ph type="sldNum" sz="quarter" idx="10"/>
          </p:nvPr>
        </p:nvSpPr>
        <p:spPr>
          <a:xfrm>
            <a:off x="11407719" y="6606017"/>
            <a:ext cx="512840" cy="251983"/>
          </a:xfrm>
        </p:spPr>
        <p:txBody>
          <a:bodyPr/>
          <a:lstStyle/>
          <a:p>
            <a:pPr defTabSz="342900"/>
            <a:fld id="{D983F1FA-211D-3044-9E35-958DFBC26156}" type="slidenum">
              <a:rPr lang="en-US" sz="400" smtClean="0">
                <a:solidFill>
                  <a:prstClr val="white"/>
                </a:solidFill>
              </a:rPr>
              <a:pPr defTabSz="342900"/>
              <a:t>8</a:t>
            </a:fld>
            <a:endParaRPr lang="en-US" sz="400">
              <a:solidFill>
                <a:prstClr val="white"/>
              </a:solidFill>
            </a:endParaRPr>
          </a:p>
        </p:txBody>
      </p:sp>
      <p:pic>
        <p:nvPicPr>
          <p:cNvPr id="4" name="Picture 3">
            <a:extLst>
              <a:ext uri="{FF2B5EF4-FFF2-40B4-BE49-F238E27FC236}">
                <a16:creationId xmlns:a16="http://schemas.microsoft.com/office/drawing/2014/main" id="{5FC4D977-9D52-7C15-4EE5-42E1D1FCA0AA}"/>
              </a:ext>
            </a:extLst>
          </p:cNvPr>
          <p:cNvPicPr>
            <a:picLocks noChangeAspect="1"/>
          </p:cNvPicPr>
          <p:nvPr/>
        </p:nvPicPr>
        <p:blipFill>
          <a:blip r:embed="rId3"/>
          <a:stretch>
            <a:fillRect/>
          </a:stretch>
        </p:blipFill>
        <p:spPr>
          <a:xfrm>
            <a:off x="209320" y="1039844"/>
            <a:ext cx="6560923" cy="2437192"/>
          </a:xfrm>
          <a:prstGeom prst="rect">
            <a:avLst/>
          </a:prstGeom>
        </p:spPr>
      </p:pic>
      <p:sp>
        <p:nvSpPr>
          <p:cNvPr id="5" name="Text Placeholder 1">
            <a:extLst>
              <a:ext uri="{FF2B5EF4-FFF2-40B4-BE49-F238E27FC236}">
                <a16:creationId xmlns:a16="http://schemas.microsoft.com/office/drawing/2014/main" id="{452F3653-2A4C-EA42-43B4-0F14EFB9BFC9}"/>
              </a:ext>
            </a:extLst>
          </p:cNvPr>
          <p:cNvSpPr txBox="1">
            <a:spLocks/>
          </p:cNvSpPr>
          <p:nvPr/>
        </p:nvSpPr>
        <p:spPr>
          <a:xfrm>
            <a:off x="543445" y="4620089"/>
            <a:ext cx="1867675" cy="421194"/>
          </a:xfrm>
          <a:prstGeom prst="rect">
            <a:avLst/>
          </a:prstGeom>
        </p:spPr>
        <p:txBody>
          <a:bodyPr>
            <a:normAutofit fontScale="85000" lnSpcReduction="10000"/>
          </a:bodyPr>
          <a:lstStyle>
            <a:lvl1pPr marL="257175" indent="-257175" algn="l" defTabSz="342900" rtl="0" eaLnBrk="1" latinLnBrk="0" hangingPunct="1">
              <a:spcBef>
                <a:spcPct val="20000"/>
              </a:spcBef>
              <a:buFont typeface="Arial"/>
              <a:buChar char="•"/>
              <a:defRPr sz="2800" kern="1200">
                <a:solidFill>
                  <a:schemeClr val="tx1"/>
                </a:solidFill>
                <a:latin typeface="Avenir Book" panose="02000503020000020003"/>
                <a:ea typeface="+mn-ea"/>
                <a:cs typeface="+mn-cs"/>
              </a:defRPr>
            </a:lvl1pPr>
            <a:lvl2pPr marL="557213" indent="-214313" algn="l" defTabSz="342900" rtl="0" eaLnBrk="1" latinLnBrk="0" hangingPunct="1">
              <a:spcBef>
                <a:spcPct val="20000"/>
              </a:spcBef>
              <a:buFont typeface="Arial"/>
              <a:buChar char="–"/>
              <a:defRPr sz="2400" kern="1200">
                <a:solidFill>
                  <a:schemeClr val="tx1"/>
                </a:solidFill>
                <a:latin typeface="Avenir Book" panose="02000503020000020003"/>
                <a:ea typeface="+mn-ea"/>
                <a:cs typeface="+mn-cs"/>
              </a:defRPr>
            </a:lvl2pPr>
            <a:lvl3pPr marL="857250" indent="-171450" algn="l" defTabSz="342900" rtl="0" eaLnBrk="1" latinLnBrk="0" hangingPunct="1">
              <a:spcBef>
                <a:spcPct val="20000"/>
              </a:spcBef>
              <a:buFont typeface="Arial"/>
              <a:buChar char="•"/>
              <a:defRPr sz="2000" kern="1200">
                <a:solidFill>
                  <a:schemeClr val="tx1"/>
                </a:solidFill>
                <a:latin typeface="Avenir Book" panose="02000503020000020003"/>
                <a:ea typeface="+mn-ea"/>
                <a:cs typeface="+mn-cs"/>
              </a:defRPr>
            </a:lvl3pPr>
            <a:lvl4pPr marL="12001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4pPr>
            <a:lvl5pPr marL="15430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ClrTx/>
            </a:pPr>
            <a:r>
              <a:rPr lang="en-US" sz="1800" dirty="0"/>
              <a:t>Intro to the 4Ms</a:t>
            </a:r>
          </a:p>
        </p:txBody>
      </p:sp>
      <p:sp>
        <p:nvSpPr>
          <p:cNvPr id="6" name="Content Placeholder 2">
            <a:extLst>
              <a:ext uri="{FF2B5EF4-FFF2-40B4-BE49-F238E27FC236}">
                <a16:creationId xmlns:a16="http://schemas.microsoft.com/office/drawing/2014/main" id="{8AAD45DA-8109-FA76-5270-9EB6A8DC8280}"/>
              </a:ext>
            </a:extLst>
          </p:cNvPr>
          <p:cNvSpPr txBox="1">
            <a:spLocks/>
          </p:cNvSpPr>
          <p:nvPr/>
        </p:nvSpPr>
        <p:spPr>
          <a:xfrm>
            <a:off x="543445" y="5017518"/>
            <a:ext cx="1867958" cy="1330430"/>
          </a:xfrm>
          <a:prstGeom prst="rect">
            <a:avLst/>
          </a:prstGeom>
        </p:spPr>
        <p:txBody>
          <a:bodyPr>
            <a:normAutofit/>
          </a:bodyPr>
          <a:lstStyle>
            <a:lvl1pPr marL="257175" indent="-257175" algn="l" defTabSz="342900" rtl="0" eaLnBrk="1" latinLnBrk="0" hangingPunct="1">
              <a:spcBef>
                <a:spcPct val="20000"/>
              </a:spcBef>
              <a:buFont typeface="Arial"/>
              <a:buChar char="•"/>
              <a:defRPr sz="2800" kern="1200">
                <a:solidFill>
                  <a:schemeClr val="tx1"/>
                </a:solidFill>
                <a:latin typeface="Avenir Book" panose="02000503020000020003"/>
                <a:ea typeface="+mn-ea"/>
                <a:cs typeface="+mn-cs"/>
              </a:defRPr>
            </a:lvl1pPr>
            <a:lvl2pPr marL="557213" indent="-214313" algn="l" defTabSz="342900" rtl="0" eaLnBrk="1" latinLnBrk="0" hangingPunct="1">
              <a:spcBef>
                <a:spcPct val="20000"/>
              </a:spcBef>
              <a:buFont typeface="Arial"/>
              <a:buChar char="–"/>
              <a:defRPr sz="2400" kern="1200">
                <a:solidFill>
                  <a:schemeClr val="tx1"/>
                </a:solidFill>
                <a:latin typeface="Avenir Book" panose="02000503020000020003"/>
                <a:ea typeface="+mn-ea"/>
                <a:cs typeface="+mn-cs"/>
              </a:defRPr>
            </a:lvl2pPr>
            <a:lvl3pPr marL="857250" indent="-171450" algn="l" defTabSz="342900" rtl="0" eaLnBrk="1" latinLnBrk="0" hangingPunct="1">
              <a:spcBef>
                <a:spcPct val="20000"/>
              </a:spcBef>
              <a:buFont typeface="Arial"/>
              <a:buChar char="•"/>
              <a:defRPr sz="2000" kern="1200">
                <a:solidFill>
                  <a:schemeClr val="tx1"/>
                </a:solidFill>
                <a:latin typeface="Avenir Book" panose="02000503020000020003"/>
                <a:ea typeface="+mn-ea"/>
                <a:cs typeface="+mn-cs"/>
              </a:defRPr>
            </a:lvl3pPr>
            <a:lvl4pPr marL="12001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4pPr>
            <a:lvl5pPr marL="15430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ClrTx/>
            </a:pPr>
            <a:r>
              <a:rPr lang="en-US" sz="1400" dirty="0"/>
              <a:t>Month 1</a:t>
            </a:r>
          </a:p>
          <a:p>
            <a:pPr>
              <a:buClrTx/>
            </a:pPr>
            <a:r>
              <a:rPr lang="en-US" sz="1400" dirty="0"/>
              <a:t>Learn about the 4Ms framework</a:t>
            </a:r>
          </a:p>
        </p:txBody>
      </p:sp>
      <p:sp>
        <p:nvSpPr>
          <p:cNvPr id="7" name="Text Placeholder 3">
            <a:extLst>
              <a:ext uri="{FF2B5EF4-FFF2-40B4-BE49-F238E27FC236}">
                <a16:creationId xmlns:a16="http://schemas.microsoft.com/office/drawing/2014/main" id="{2D01E22C-7AF9-9DF8-BA93-404FB5C85891}"/>
              </a:ext>
            </a:extLst>
          </p:cNvPr>
          <p:cNvSpPr txBox="1">
            <a:spLocks/>
          </p:cNvSpPr>
          <p:nvPr/>
        </p:nvSpPr>
        <p:spPr>
          <a:xfrm>
            <a:off x="2728963" y="4620089"/>
            <a:ext cx="1867675" cy="397429"/>
          </a:xfrm>
          <a:prstGeom prst="rect">
            <a:avLst/>
          </a:prstGeom>
        </p:spPr>
        <p:txBody>
          <a:bodyPr>
            <a:noAutofit/>
          </a:bodyPr>
          <a:lstStyle>
            <a:lvl1pPr marL="257175" indent="-257175" algn="l" defTabSz="342900" rtl="0" eaLnBrk="1" latinLnBrk="0" hangingPunct="1">
              <a:spcBef>
                <a:spcPct val="20000"/>
              </a:spcBef>
              <a:buFont typeface="Arial"/>
              <a:buChar char="•"/>
              <a:defRPr sz="2800" kern="1200">
                <a:solidFill>
                  <a:schemeClr val="tx1"/>
                </a:solidFill>
                <a:latin typeface="Avenir Book" panose="02000503020000020003"/>
                <a:ea typeface="+mn-ea"/>
                <a:cs typeface="+mn-cs"/>
              </a:defRPr>
            </a:lvl1pPr>
            <a:lvl2pPr marL="557213" indent="-214313" algn="l" defTabSz="342900" rtl="0" eaLnBrk="1" latinLnBrk="0" hangingPunct="1">
              <a:spcBef>
                <a:spcPct val="20000"/>
              </a:spcBef>
              <a:buFont typeface="Arial"/>
              <a:buChar char="–"/>
              <a:defRPr sz="2400" kern="1200">
                <a:solidFill>
                  <a:schemeClr val="tx1"/>
                </a:solidFill>
                <a:latin typeface="Avenir Book" panose="02000503020000020003"/>
                <a:ea typeface="+mn-ea"/>
                <a:cs typeface="+mn-cs"/>
              </a:defRPr>
            </a:lvl2pPr>
            <a:lvl3pPr marL="857250" indent="-171450" algn="l" defTabSz="342900" rtl="0" eaLnBrk="1" latinLnBrk="0" hangingPunct="1">
              <a:spcBef>
                <a:spcPct val="20000"/>
              </a:spcBef>
              <a:buFont typeface="Arial"/>
              <a:buChar char="•"/>
              <a:defRPr sz="2000" kern="1200">
                <a:solidFill>
                  <a:schemeClr val="tx1"/>
                </a:solidFill>
                <a:latin typeface="Avenir Book" panose="02000503020000020003"/>
                <a:ea typeface="+mn-ea"/>
                <a:cs typeface="+mn-cs"/>
              </a:defRPr>
            </a:lvl3pPr>
            <a:lvl4pPr marL="12001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4pPr>
            <a:lvl5pPr marL="15430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ClrTx/>
            </a:pPr>
            <a:r>
              <a:rPr lang="en-US" sz="1500" dirty="0"/>
              <a:t>4Ms Workshop</a:t>
            </a:r>
          </a:p>
        </p:txBody>
      </p:sp>
      <p:sp>
        <p:nvSpPr>
          <p:cNvPr id="8" name="Content Placeholder 4">
            <a:extLst>
              <a:ext uri="{FF2B5EF4-FFF2-40B4-BE49-F238E27FC236}">
                <a16:creationId xmlns:a16="http://schemas.microsoft.com/office/drawing/2014/main" id="{FE45FCF5-B0B4-B879-CFC7-8FB5E590CBCA}"/>
              </a:ext>
            </a:extLst>
          </p:cNvPr>
          <p:cNvSpPr txBox="1">
            <a:spLocks/>
          </p:cNvSpPr>
          <p:nvPr/>
        </p:nvSpPr>
        <p:spPr>
          <a:xfrm>
            <a:off x="2715913" y="5017518"/>
            <a:ext cx="1867958" cy="1330430"/>
          </a:xfrm>
          <a:prstGeom prst="rect">
            <a:avLst/>
          </a:prstGeom>
        </p:spPr>
        <p:txBody>
          <a:bodyPr>
            <a:normAutofit/>
          </a:bodyPr>
          <a:lstStyle>
            <a:lvl1pPr marL="257175" indent="-257175" algn="l" defTabSz="342900" rtl="0" eaLnBrk="1" latinLnBrk="0" hangingPunct="1">
              <a:spcBef>
                <a:spcPct val="20000"/>
              </a:spcBef>
              <a:buFont typeface="Arial"/>
              <a:buChar char="•"/>
              <a:defRPr sz="2800" kern="1200">
                <a:solidFill>
                  <a:schemeClr val="tx1"/>
                </a:solidFill>
                <a:latin typeface="Avenir Book" panose="02000503020000020003"/>
                <a:ea typeface="+mn-ea"/>
                <a:cs typeface="+mn-cs"/>
              </a:defRPr>
            </a:lvl1pPr>
            <a:lvl2pPr marL="557213" indent="-214313" algn="l" defTabSz="342900" rtl="0" eaLnBrk="1" latinLnBrk="0" hangingPunct="1">
              <a:spcBef>
                <a:spcPct val="20000"/>
              </a:spcBef>
              <a:buFont typeface="Arial"/>
              <a:buChar char="–"/>
              <a:defRPr sz="2400" kern="1200">
                <a:solidFill>
                  <a:schemeClr val="tx1"/>
                </a:solidFill>
                <a:latin typeface="Avenir Book" panose="02000503020000020003"/>
                <a:ea typeface="+mn-ea"/>
                <a:cs typeface="+mn-cs"/>
              </a:defRPr>
            </a:lvl2pPr>
            <a:lvl3pPr marL="857250" indent="-171450" algn="l" defTabSz="342900" rtl="0" eaLnBrk="1" latinLnBrk="0" hangingPunct="1">
              <a:spcBef>
                <a:spcPct val="20000"/>
              </a:spcBef>
              <a:buFont typeface="Arial"/>
              <a:buChar char="•"/>
              <a:defRPr sz="2000" kern="1200">
                <a:solidFill>
                  <a:schemeClr val="tx1"/>
                </a:solidFill>
                <a:latin typeface="Avenir Book" panose="02000503020000020003"/>
                <a:ea typeface="+mn-ea"/>
                <a:cs typeface="+mn-cs"/>
              </a:defRPr>
            </a:lvl3pPr>
            <a:lvl4pPr marL="12001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4pPr>
            <a:lvl5pPr marL="15430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ClrTx/>
            </a:pPr>
            <a:r>
              <a:rPr lang="en-US" sz="1400" dirty="0"/>
              <a:t>Month 2</a:t>
            </a:r>
          </a:p>
          <a:p>
            <a:pPr>
              <a:buClrTx/>
            </a:pPr>
            <a:r>
              <a:rPr lang="en-US" sz="1400" dirty="0"/>
              <a:t>A half-day workshop of interactive learning</a:t>
            </a:r>
          </a:p>
        </p:txBody>
      </p:sp>
      <p:sp>
        <p:nvSpPr>
          <p:cNvPr id="9" name="Text Placeholder 5">
            <a:extLst>
              <a:ext uri="{FF2B5EF4-FFF2-40B4-BE49-F238E27FC236}">
                <a16:creationId xmlns:a16="http://schemas.microsoft.com/office/drawing/2014/main" id="{D39F1EBA-A88A-BD2D-01DF-9BA23061C15D}"/>
              </a:ext>
            </a:extLst>
          </p:cNvPr>
          <p:cNvSpPr txBox="1">
            <a:spLocks/>
          </p:cNvSpPr>
          <p:nvPr/>
        </p:nvSpPr>
        <p:spPr>
          <a:xfrm>
            <a:off x="4888381" y="4620089"/>
            <a:ext cx="1867675" cy="421194"/>
          </a:xfrm>
          <a:prstGeom prst="rect">
            <a:avLst/>
          </a:prstGeom>
        </p:spPr>
        <p:txBody>
          <a:bodyPr>
            <a:normAutofit fontScale="85000" lnSpcReduction="10000"/>
          </a:bodyPr>
          <a:lstStyle>
            <a:lvl1pPr marL="257175" indent="-257175" algn="l" defTabSz="342900" rtl="0" eaLnBrk="1" latinLnBrk="0" hangingPunct="1">
              <a:spcBef>
                <a:spcPct val="20000"/>
              </a:spcBef>
              <a:buFont typeface="Arial"/>
              <a:buChar char="•"/>
              <a:defRPr sz="2800" kern="1200">
                <a:solidFill>
                  <a:schemeClr val="tx1"/>
                </a:solidFill>
                <a:latin typeface="Avenir Book" panose="02000503020000020003"/>
                <a:ea typeface="+mn-ea"/>
                <a:cs typeface="+mn-cs"/>
              </a:defRPr>
            </a:lvl1pPr>
            <a:lvl2pPr marL="557213" indent="-214313" algn="l" defTabSz="342900" rtl="0" eaLnBrk="1" latinLnBrk="0" hangingPunct="1">
              <a:spcBef>
                <a:spcPct val="20000"/>
              </a:spcBef>
              <a:buFont typeface="Arial"/>
              <a:buChar char="–"/>
              <a:defRPr sz="2400" kern="1200">
                <a:solidFill>
                  <a:schemeClr val="tx1"/>
                </a:solidFill>
                <a:latin typeface="Avenir Book" panose="02000503020000020003"/>
                <a:ea typeface="+mn-ea"/>
                <a:cs typeface="+mn-cs"/>
              </a:defRPr>
            </a:lvl2pPr>
            <a:lvl3pPr marL="857250" indent="-171450" algn="l" defTabSz="342900" rtl="0" eaLnBrk="1" latinLnBrk="0" hangingPunct="1">
              <a:spcBef>
                <a:spcPct val="20000"/>
              </a:spcBef>
              <a:buFont typeface="Arial"/>
              <a:buChar char="•"/>
              <a:defRPr sz="2000" kern="1200">
                <a:solidFill>
                  <a:schemeClr val="tx1"/>
                </a:solidFill>
                <a:latin typeface="Avenir Book" panose="02000503020000020003"/>
                <a:ea typeface="+mn-ea"/>
                <a:cs typeface="+mn-cs"/>
              </a:defRPr>
            </a:lvl3pPr>
            <a:lvl4pPr marL="12001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4pPr>
            <a:lvl5pPr marL="15430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ClrTx/>
            </a:pPr>
            <a:r>
              <a:rPr lang="en-US" sz="1800" dirty="0"/>
              <a:t>Team Webinars</a:t>
            </a:r>
          </a:p>
        </p:txBody>
      </p:sp>
      <p:sp>
        <p:nvSpPr>
          <p:cNvPr id="10" name="Content Placeholder 6">
            <a:extLst>
              <a:ext uri="{FF2B5EF4-FFF2-40B4-BE49-F238E27FC236}">
                <a16:creationId xmlns:a16="http://schemas.microsoft.com/office/drawing/2014/main" id="{6621D547-E01B-7DB9-AA59-D7B52CBC21CB}"/>
              </a:ext>
            </a:extLst>
          </p:cNvPr>
          <p:cNvSpPr txBox="1">
            <a:spLocks/>
          </p:cNvSpPr>
          <p:nvPr/>
        </p:nvSpPr>
        <p:spPr>
          <a:xfrm>
            <a:off x="4888381" y="5017518"/>
            <a:ext cx="1867958" cy="1330430"/>
          </a:xfrm>
          <a:prstGeom prst="rect">
            <a:avLst/>
          </a:prstGeom>
        </p:spPr>
        <p:txBody>
          <a:bodyPr>
            <a:noAutofit/>
          </a:bodyPr>
          <a:lstStyle>
            <a:lvl1pPr marL="257175" indent="-257175" algn="l" defTabSz="342900" rtl="0" eaLnBrk="1" latinLnBrk="0" hangingPunct="1">
              <a:spcBef>
                <a:spcPct val="20000"/>
              </a:spcBef>
              <a:buFont typeface="Arial"/>
              <a:buChar char="•"/>
              <a:defRPr sz="2800" kern="1200">
                <a:solidFill>
                  <a:schemeClr val="tx1"/>
                </a:solidFill>
                <a:latin typeface="Avenir Book" panose="02000503020000020003"/>
                <a:ea typeface="+mn-ea"/>
                <a:cs typeface="+mn-cs"/>
              </a:defRPr>
            </a:lvl1pPr>
            <a:lvl2pPr marL="557213" indent="-214313" algn="l" defTabSz="342900" rtl="0" eaLnBrk="1" latinLnBrk="0" hangingPunct="1">
              <a:spcBef>
                <a:spcPct val="20000"/>
              </a:spcBef>
              <a:buFont typeface="Arial"/>
              <a:buChar char="–"/>
              <a:defRPr sz="2400" kern="1200">
                <a:solidFill>
                  <a:schemeClr val="tx1"/>
                </a:solidFill>
                <a:latin typeface="Avenir Book" panose="02000503020000020003"/>
                <a:ea typeface="+mn-ea"/>
                <a:cs typeface="+mn-cs"/>
              </a:defRPr>
            </a:lvl2pPr>
            <a:lvl3pPr marL="857250" indent="-171450" algn="l" defTabSz="342900" rtl="0" eaLnBrk="1" latinLnBrk="0" hangingPunct="1">
              <a:spcBef>
                <a:spcPct val="20000"/>
              </a:spcBef>
              <a:buFont typeface="Arial"/>
              <a:buChar char="•"/>
              <a:defRPr sz="2000" kern="1200">
                <a:solidFill>
                  <a:schemeClr val="tx1"/>
                </a:solidFill>
                <a:latin typeface="Avenir Book" panose="02000503020000020003"/>
                <a:ea typeface="+mn-ea"/>
                <a:cs typeface="+mn-cs"/>
              </a:defRPr>
            </a:lvl3pPr>
            <a:lvl4pPr marL="12001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4pPr>
            <a:lvl5pPr marL="15430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ClrTx/>
            </a:pPr>
            <a:r>
              <a:rPr lang="en-US" sz="1400" dirty="0"/>
              <a:t>Months 3-7</a:t>
            </a:r>
          </a:p>
          <a:p>
            <a:pPr>
              <a:buClrTx/>
            </a:pPr>
            <a:r>
              <a:rPr lang="en-US" sz="1400" dirty="0"/>
              <a:t>Monthly, 1-hour accredited webinars to learn about each of the 4Ms</a:t>
            </a:r>
          </a:p>
        </p:txBody>
      </p:sp>
      <p:sp>
        <p:nvSpPr>
          <p:cNvPr id="11" name="Text Placeholder 7">
            <a:extLst>
              <a:ext uri="{FF2B5EF4-FFF2-40B4-BE49-F238E27FC236}">
                <a16:creationId xmlns:a16="http://schemas.microsoft.com/office/drawing/2014/main" id="{0D65DBF6-9AC0-555A-3323-1C3D13045343}"/>
              </a:ext>
            </a:extLst>
          </p:cNvPr>
          <p:cNvSpPr txBox="1">
            <a:spLocks/>
          </p:cNvSpPr>
          <p:nvPr/>
        </p:nvSpPr>
        <p:spPr>
          <a:xfrm>
            <a:off x="7073899" y="4620089"/>
            <a:ext cx="1867675" cy="421194"/>
          </a:xfrm>
          <a:prstGeom prst="rect">
            <a:avLst/>
          </a:prstGeom>
        </p:spPr>
        <p:txBody>
          <a:bodyPr>
            <a:normAutofit/>
          </a:bodyPr>
          <a:lstStyle>
            <a:lvl1pPr marL="257175" indent="-257175" algn="l" defTabSz="342900" rtl="0" eaLnBrk="1" latinLnBrk="0" hangingPunct="1">
              <a:spcBef>
                <a:spcPct val="20000"/>
              </a:spcBef>
              <a:buFont typeface="Arial"/>
              <a:buChar char="•"/>
              <a:defRPr sz="2800" kern="1200">
                <a:solidFill>
                  <a:schemeClr val="tx1"/>
                </a:solidFill>
                <a:latin typeface="Avenir Book" panose="02000503020000020003"/>
                <a:ea typeface="+mn-ea"/>
                <a:cs typeface="+mn-cs"/>
              </a:defRPr>
            </a:lvl1pPr>
            <a:lvl2pPr marL="557213" indent="-214313" algn="l" defTabSz="342900" rtl="0" eaLnBrk="1" latinLnBrk="0" hangingPunct="1">
              <a:spcBef>
                <a:spcPct val="20000"/>
              </a:spcBef>
              <a:buFont typeface="Arial"/>
              <a:buChar char="–"/>
              <a:defRPr sz="2400" kern="1200">
                <a:solidFill>
                  <a:schemeClr val="tx1"/>
                </a:solidFill>
                <a:latin typeface="Avenir Book" panose="02000503020000020003"/>
                <a:ea typeface="+mn-ea"/>
                <a:cs typeface="+mn-cs"/>
              </a:defRPr>
            </a:lvl2pPr>
            <a:lvl3pPr marL="857250" indent="-171450" algn="l" defTabSz="342900" rtl="0" eaLnBrk="1" latinLnBrk="0" hangingPunct="1">
              <a:spcBef>
                <a:spcPct val="20000"/>
              </a:spcBef>
              <a:buFont typeface="Arial"/>
              <a:buChar char="•"/>
              <a:defRPr sz="2000" kern="1200">
                <a:solidFill>
                  <a:schemeClr val="tx1"/>
                </a:solidFill>
                <a:latin typeface="Avenir Book" panose="02000503020000020003"/>
                <a:ea typeface="+mn-ea"/>
                <a:cs typeface="+mn-cs"/>
              </a:defRPr>
            </a:lvl3pPr>
            <a:lvl4pPr marL="12001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4pPr>
            <a:lvl5pPr marL="15430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ClrTx/>
            </a:pPr>
            <a:r>
              <a:rPr lang="en-US" sz="1500" dirty="0"/>
              <a:t>CoP Coaching</a:t>
            </a:r>
          </a:p>
        </p:txBody>
      </p:sp>
      <p:sp>
        <p:nvSpPr>
          <p:cNvPr id="12" name="Content Placeholder 8">
            <a:extLst>
              <a:ext uri="{FF2B5EF4-FFF2-40B4-BE49-F238E27FC236}">
                <a16:creationId xmlns:a16="http://schemas.microsoft.com/office/drawing/2014/main" id="{76CC3FC6-D7EE-1F60-2F93-9BF2D7A7887B}"/>
              </a:ext>
            </a:extLst>
          </p:cNvPr>
          <p:cNvSpPr txBox="1">
            <a:spLocks/>
          </p:cNvSpPr>
          <p:nvPr/>
        </p:nvSpPr>
        <p:spPr>
          <a:xfrm>
            <a:off x="7073899" y="5033926"/>
            <a:ext cx="1867958" cy="1330430"/>
          </a:xfrm>
          <a:prstGeom prst="rect">
            <a:avLst/>
          </a:prstGeom>
        </p:spPr>
        <p:txBody>
          <a:bodyPr vert="horz" lIns="91440" tIns="45720" rIns="91440" bIns="45720" rtlCol="0" anchor="t">
            <a:noAutofit/>
          </a:bodyPr>
          <a:lstStyle>
            <a:lvl1pPr marL="257175" indent="-257175" algn="l" defTabSz="342900" rtl="0" eaLnBrk="1" latinLnBrk="0" hangingPunct="1">
              <a:spcBef>
                <a:spcPct val="20000"/>
              </a:spcBef>
              <a:buFont typeface="Arial"/>
              <a:buChar char="•"/>
              <a:defRPr sz="2800" kern="1200">
                <a:solidFill>
                  <a:schemeClr val="tx1"/>
                </a:solidFill>
                <a:latin typeface="Avenir Book" panose="02000503020000020003"/>
                <a:ea typeface="+mn-ea"/>
                <a:cs typeface="+mn-cs"/>
              </a:defRPr>
            </a:lvl1pPr>
            <a:lvl2pPr marL="557213" indent="-214313" algn="l" defTabSz="342900" rtl="0" eaLnBrk="1" latinLnBrk="0" hangingPunct="1">
              <a:spcBef>
                <a:spcPct val="20000"/>
              </a:spcBef>
              <a:buFont typeface="Arial"/>
              <a:buChar char="–"/>
              <a:defRPr sz="2400" kern="1200">
                <a:solidFill>
                  <a:schemeClr val="tx1"/>
                </a:solidFill>
                <a:latin typeface="Avenir Book" panose="02000503020000020003"/>
                <a:ea typeface="+mn-ea"/>
                <a:cs typeface="+mn-cs"/>
              </a:defRPr>
            </a:lvl2pPr>
            <a:lvl3pPr marL="857250" indent="-171450" algn="l" defTabSz="342900" rtl="0" eaLnBrk="1" latinLnBrk="0" hangingPunct="1">
              <a:spcBef>
                <a:spcPct val="20000"/>
              </a:spcBef>
              <a:buFont typeface="Arial"/>
              <a:buChar char="•"/>
              <a:defRPr sz="2000" kern="1200">
                <a:solidFill>
                  <a:schemeClr val="tx1"/>
                </a:solidFill>
                <a:latin typeface="Avenir Book" panose="02000503020000020003"/>
                <a:ea typeface="+mn-ea"/>
                <a:cs typeface="+mn-cs"/>
              </a:defRPr>
            </a:lvl3pPr>
            <a:lvl4pPr marL="12001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4pPr>
            <a:lvl5pPr marL="15430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ClrTx/>
            </a:pPr>
            <a:r>
              <a:rPr lang="en-US" sz="1400" dirty="0"/>
              <a:t>Months 3-7</a:t>
            </a:r>
          </a:p>
          <a:p>
            <a:pPr>
              <a:buClrTx/>
            </a:pPr>
            <a:r>
              <a:rPr lang="en-US" sz="1400" dirty="0"/>
              <a:t>Monthly, 1-hour coaching calls with experienced Age-Friendly champions</a:t>
            </a:r>
          </a:p>
        </p:txBody>
      </p:sp>
      <p:sp>
        <p:nvSpPr>
          <p:cNvPr id="13" name="Text Placeholder 9">
            <a:extLst>
              <a:ext uri="{FF2B5EF4-FFF2-40B4-BE49-F238E27FC236}">
                <a16:creationId xmlns:a16="http://schemas.microsoft.com/office/drawing/2014/main" id="{D3FB1126-9431-D8B1-5CA3-383247C0F1F8}"/>
              </a:ext>
            </a:extLst>
          </p:cNvPr>
          <p:cNvSpPr txBox="1">
            <a:spLocks/>
          </p:cNvSpPr>
          <p:nvPr/>
        </p:nvSpPr>
        <p:spPr>
          <a:xfrm>
            <a:off x="9295140" y="4620089"/>
            <a:ext cx="1867675" cy="421194"/>
          </a:xfrm>
          <a:prstGeom prst="rect">
            <a:avLst/>
          </a:prstGeom>
        </p:spPr>
        <p:txBody>
          <a:bodyPr>
            <a:normAutofit/>
          </a:bodyPr>
          <a:lstStyle>
            <a:lvl1pPr marL="257175" indent="-257175" algn="l" defTabSz="342900" rtl="0" eaLnBrk="1" latinLnBrk="0" hangingPunct="1">
              <a:spcBef>
                <a:spcPct val="20000"/>
              </a:spcBef>
              <a:buFont typeface="Arial"/>
              <a:buChar char="•"/>
              <a:defRPr sz="2800" kern="1200">
                <a:solidFill>
                  <a:schemeClr val="tx1"/>
                </a:solidFill>
                <a:latin typeface="Avenir Book" panose="02000503020000020003"/>
                <a:ea typeface="+mn-ea"/>
                <a:cs typeface="+mn-cs"/>
              </a:defRPr>
            </a:lvl1pPr>
            <a:lvl2pPr marL="557213" indent="-214313" algn="l" defTabSz="342900" rtl="0" eaLnBrk="1" latinLnBrk="0" hangingPunct="1">
              <a:spcBef>
                <a:spcPct val="20000"/>
              </a:spcBef>
              <a:buFont typeface="Arial"/>
              <a:buChar char="–"/>
              <a:defRPr sz="2400" kern="1200">
                <a:solidFill>
                  <a:schemeClr val="tx1"/>
                </a:solidFill>
                <a:latin typeface="Avenir Book" panose="02000503020000020003"/>
                <a:ea typeface="+mn-ea"/>
                <a:cs typeface="+mn-cs"/>
              </a:defRPr>
            </a:lvl2pPr>
            <a:lvl3pPr marL="857250" indent="-171450" algn="l" defTabSz="342900" rtl="0" eaLnBrk="1" latinLnBrk="0" hangingPunct="1">
              <a:spcBef>
                <a:spcPct val="20000"/>
              </a:spcBef>
              <a:buFont typeface="Arial"/>
              <a:buChar char="•"/>
              <a:defRPr sz="2000" kern="1200">
                <a:solidFill>
                  <a:schemeClr val="tx1"/>
                </a:solidFill>
                <a:latin typeface="Avenir Book" panose="02000503020000020003"/>
                <a:ea typeface="+mn-ea"/>
                <a:cs typeface="+mn-cs"/>
              </a:defRPr>
            </a:lvl3pPr>
            <a:lvl4pPr marL="12001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4pPr>
            <a:lvl5pPr marL="15430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ClrTx/>
            </a:pPr>
            <a:r>
              <a:rPr lang="en-US" sz="1500" dirty="0"/>
              <a:t>Recognition</a:t>
            </a:r>
          </a:p>
        </p:txBody>
      </p:sp>
      <p:sp>
        <p:nvSpPr>
          <p:cNvPr id="14" name="Content Placeholder 10">
            <a:extLst>
              <a:ext uri="{FF2B5EF4-FFF2-40B4-BE49-F238E27FC236}">
                <a16:creationId xmlns:a16="http://schemas.microsoft.com/office/drawing/2014/main" id="{ABB9B670-A8A8-1B1A-AE20-EE27B18F4CE7}"/>
              </a:ext>
            </a:extLst>
          </p:cNvPr>
          <p:cNvSpPr txBox="1">
            <a:spLocks/>
          </p:cNvSpPr>
          <p:nvPr/>
        </p:nvSpPr>
        <p:spPr>
          <a:xfrm>
            <a:off x="9295916" y="5034559"/>
            <a:ext cx="1868487" cy="1330033"/>
          </a:xfrm>
          <a:prstGeom prst="rect">
            <a:avLst/>
          </a:prstGeom>
        </p:spPr>
        <p:txBody>
          <a:bodyPr>
            <a:noAutofit/>
          </a:bodyPr>
          <a:lstStyle>
            <a:lvl1pPr marL="257175" indent="-257175" algn="l" defTabSz="342900" rtl="0" eaLnBrk="1" latinLnBrk="0" hangingPunct="1">
              <a:spcBef>
                <a:spcPct val="20000"/>
              </a:spcBef>
              <a:buFont typeface="Arial"/>
              <a:buChar char="•"/>
              <a:defRPr sz="2800" kern="1200">
                <a:solidFill>
                  <a:schemeClr val="tx1"/>
                </a:solidFill>
                <a:latin typeface="Avenir Book" panose="02000503020000020003"/>
                <a:ea typeface="+mn-ea"/>
                <a:cs typeface="+mn-cs"/>
              </a:defRPr>
            </a:lvl1pPr>
            <a:lvl2pPr marL="557213" indent="-214313" algn="l" defTabSz="342900" rtl="0" eaLnBrk="1" latinLnBrk="0" hangingPunct="1">
              <a:spcBef>
                <a:spcPct val="20000"/>
              </a:spcBef>
              <a:buFont typeface="Arial"/>
              <a:buChar char="–"/>
              <a:defRPr sz="2400" kern="1200">
                <a:solidFill>
                  <a:schemeClr val="tx1"/>
                </a:solidFill>
                <a:latin typeface="Avenir Book" panose="02000503020000020003"/>
                <a:ea typeface="+mn-ea"/>
                <a:cs typeface="+mn-cs"/>
              </a:defRPr>
            </a:lvl2pPr>
            <a:lvl3pPr marL="857250" indent="-171450" algn="l" defTabSz="342900" rtl="0" eaLnBrk="1" latinLnBrk="0" hangingPunct="1">
              <a:spcBef>
                <a:spcPct val="20000"/>
              </a:spcBef>
              <a:buFont typeface="Arial"/>
              <a:buChar char="•"/>
              <a:defRPr sz="2000" kern="1200">
                <a:solidFill>
                  <a:schemeClr val="tx1"/>
                </a:solidFill>
                <a:latin typeface="Avenir Book" panose="02000503020000020003"/>
                <a:ea typeface="+mn-ea"/>
                <a:cs typeface="+mn-cs"/>
              </a:defRPr>
            </a:lvl3pPr>
            <a:lvl4pPr marL="12001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4pPr>
            <a:lvl5pPr marL="1543050" indent="-171450" algn="l" defTabSz="342900" rtl="0" eaLnBrk="1" latinLnBrk="0" hangingPunct="1">
              <a:spcBef>
                <a:spcPct val="20000"/>
              </a:spcBef>
              <a:buFont typeface="Arial"/>
              <a:buChar char="»"/>
              <a:defRPr sz="1600" kern="1200">
                <a:solidFill>
                  <a:schemeClr val="tx1"/>
                </a:solidFill>
                <a:latin typeface="Avenir Book" panose="02000503020000020003"/>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ClrTx/>
            </a:pPr>
            <a:r>
              <a:rPr lang="en-US" sz="1400" dirty="0"/>
              <a:t>By Month 7, earn IHI Age-Friendly recognition</a:t>
            </a:r>
          </a:p>
          <a:p>
            <a:pPr>
              <a:buClrTx/>
            </a:pPr>
            <a:r>
              <a:rPr lang="en-US" sz="1400" dirty="0"/>
              <a:t>Celebrate your success! </a:t>
            </a:r>
          </a:p>
        </p:txBody>
      </p:sp>
      <p:pic>
        <p:nvPicPr>
          <p:cNvPr id="15" name="Graphic 14" descr="Person with idea with solid fill">
            <a:extLst>
              <a:ext uri="{FF2B5EF4-FFF2-40B4-BE49-F238E27FC236}">
                <a16:creationId xmlns:a16="http://schemas.microsoft.com/office/drawing/2014/main" id="{06E44692-4B99-555F-D1CE-E950D88CA6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49090" y="3675750"/>
            <a:ext cx="914400" cy="914400"/>
          </a:xfrm>
          <a:prstGeom prst="rect">
            <a:avLst/>
          </a:prstGeom>
        </p:spPr>
      </p:pic>
      <p:pic>
        <p:nvPicPr>
          <p:cNvPr id="16" name="Graphic 15" descr="Marketing with solid fill">
            <a:extLst>
              <a:ext uri="{FF2B5EF4-FFF2-40B4-BE49-F238E27FC236}">
                <a16:creationId xmlns:a16="http://schemas.microsoft.com/office/drawing/2014/main" id="{9687E4AF-AF14-D90D-3DEA-F3761078DB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0165" y="3675750"/>
            <a:ext cx="914400" cy="914400"/>
          </a:xfrm>
          <a:prstGeom prst="rect">
            <a:avLst/>
          </a:prstGeom>
        </p:spPr>
      </p:pic>
      <p:pic>
        <p:nvPicPr>
          <p:cNvPr id="17" name="Graphic 16" descr="Clapping hands with solid fill">
            <a:extLst>
              <a:ext uri="{FF2B5EF4-FFF2-40B4-BE49-F238E27FC236}">
                <a16:creationId xmlns:a16="http://schemas.microsoft.com/office/drawing/2014/main" id="{91E1FEA2-3FBB-19F9-426E-CC5967E3A8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74967" y="3677969"/>
            <a:ext cx="914400" cy="914400"/>
          </a:xfrm>
          <a:prstGeom prst="rect">
            <a:avLst/>
          </a:prstGeom>
        </p:spPr>
      </p:pic>
      <p:pic>
        <p:nvPicPr>
          <p:cNvPr id="18" name="Graphic 17" descr="Clipboard with solid fill">
            <a:extLst>
              <a:ext uri="{FF2B5EF4-FFF2-40B4-BE49-F238E27FC236}">
                <a16:creationId xmlns:a16="http://schemas.microsoft.com/office/drawing/2014/main" id="{83C7D196-FAB1-43A3-3C17-57001814CF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66988" y="3677212"/>
            <a:ext cx="914400" cy="914400"/>
          </a:xfrm>
          <a:prstGeom prst="rect">
            <a:avLst/>
          </a:prstGeom>
        </p:spPr>
      </p:pic>
      <p:pic>
        <p:nvPicPr>
          <p:cNvPr id="19" name="Graphic 18" descr="Customer review with solid fill">
            <a:extLst>
              <a:ext uri="{FF2B5EF4-FFF2-40B4-BE49-F238E27FC236}">
                <a16:creationId xmlns:a16="http://schemas.microsoft.com/office/drawing/2014/main" id="{AD5ADFC7-0C60-5271-3532-844F9B4C1AF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04154" y="3675750"/>
            <a:ext cx="914400" cy="914400"/>
          </a:xfrm>
          <a:prstGeom prst="rect">
            <a:avLst/>
          </a:prstGeom>
        </p:spPr>
      </p:pic>
    </p:spTree>
    <p:extLst>
      <p:ext uri="{BB962C8B-B14F-4D97-AF65-F5344CB8AC3E}">
        <p14:creationId xmlns:p14="http://schemas.microsoft.com/office/powerpoint/2010/main" val="2323068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C7BAC40-2CDB-2A3D-7936-18920A9F80A3}"/>
              </a:ext>
            </a:extLst>
          </p:cNvPr>
          <p:cNvSpPr>
            <a:spLocks noGrp="1"/>
          </p:cNvSpPr>
          <p:nvPr>
            <p:ph idx="1"/>
          </p:nvPr>
        </p:nvSpPr>
        <p:spPr>
          <a:xfrm>
            <a:off x="417154" y="914400"/>
            <a:ext cx="11453611" cy="4525963"/>
          </a:xfrm>
        </p:spPr>
        <p:txBody>
          <a:bodyPr/>
          <a:lstStyle/>
          <a:p>
            <a:pPr marL="0" indent="0">
              <a:buNone/>
            </a:pPr>
            <a:r>
              <a:rPr lang="en-US" sz="2600" dirty="0">
                <a:latin typeface="Avenir Book" panose="02000503020000020003" pitchFamily="2" charset="0"/>
              </a:rPr>
              <a:t>496 care settings have earned level 1 AFHS, Participant Recognition from IHI across 164 VA facilities. </a:t>
            </a:r>
          </a:p>
          <a:p>
            <a:pPr marL="0" indent="0">
              <a:buNone/>
            </a:pPr>
            <a:r>
              <a:rPr lang="en-US" sz="2600" dirty="0">
                <a:latin typeface="Avenir Book" panose="02000503020000020003" pitchFamily="2" charset="0"/>
              </a:rPr>
              <a:t>325 of those have earned level 2, Committed to Care Excellence. </a:t>
            </a:r>
          </a:p>
          <a:p>
            <a:pPr marL="0" indent="0">
              <a:buNone/>
            </a:pPr>
            <a:r>
              <a:rPr lang="en-US" sz="2600" b="1" u="sng" dirty="0">
                <a:latin typeface="Avenir Book" panose="02000503020000020003" pitchFamily="2" charset="0"/>
                <a:ea typeface="Times New Roman" panose="02020603050405020304" pitchFamily="18" charset="0"/>
                <a:cs typeface="Arial" panose="020B0604020202020204" pitchFamily="34" charset="0"/>
              </a:rPr>
              <a:t>All</a:t>
            </a:r>
            <a:r>
              <a:rPr lang="en-US" sz="2600" dirty="0">
                <a:latin typeface="Avenir Book" panose="02000503020000020003" pitchFamily="2" charset="0"/>
                <a:ea typeface="Times New Roman" panose="02020603050405020304" pitchFamily="18" charset="0"/>
                <a:cs typeface="Arial" panose="020B0604020202020204" pitchFamily="34" charset="0"/>
              </a:rPr>
              <a:t> VA Health Systems have at least 1 Participant Recognition.</a:t>
            </a:r>
          </a:p>
          <a:p>
            <a:endParaRPr lang="en-US" dirty="0"/>
          </a:p>
        </p:txBody>
      </p:sp>
      <p:sp>
        <p:nvSpPr>
          <p:cNvPr id="5" name="Slide Number Placeholder 3">
            <a:extLst>
              <a:ext uri="{FF2B5EF4-FFF2-40B4-BE49-F238E27FC236}">
                <a16:creationId xmlns:a16="http://schemas.microsoft.com/office/drawing/2014/main" id="{77D5663B-41F7-BA0D-DA08-F8266DB13874}"/>
              </a:ext>
            </a:extLst>
          </p:cNvPr>
          <p:cNvSpPr>
            <a:spLocks noGrp="1"/>
          </p:cNvSpPr>
          <p:nvPr>
            <p:ph type="sldNum" sz="quarter" idx="12"/>
          </p:nvPr>
        </p:nvSpPr>
        <p:spPr>
          <a:xfrm>
            <a:off x="9294492" y="6355716"/>
            <a:ext cx="2743200" cy="365125"/>
          </a:xfrm>
        </p:spPr>
        <p:txBody>
          <a:bodyPr/>
          <a:lstStyle/>
          <a:p>
            <a:pPr defTabSz="914363">
              <a:buClrTx/>
            </a:pPr>
            <a:fld id="{9F7B76FC-6D6E-4CC8-8502-3010E4DB8B8E}" type="slidenum">
              <a:rPr lang="en-US" kern="1200">
                <a:solidFill>
                  <a:prstClr val="white"/>
                </a:solidFill>
                <a:latin typeface="Calibri"/>
                <a:ea typeface="+mn-ea"/>
                <a:cs typeface="+mn-cs"/>
              </a:rPr>
              <a:pPr defTabSz="914363">
                <a:buClrTx/>
              </a:pPr>
              <a:t>9</a:t>
            </a:fld>
            <a:endParaRPr lang="en-US" kern="1200">
              <a:solidFill>
                <a:prstClr val="white"/>
              </a:solidFill>
              <a:latin typeface="Calibri"/>
              <a:ea typeface="+mn-ea"/>
              <a:cs typeface="+mn-cs"/>
            </a:endParaRPr>
          </a:p>
        </p:txBody>
      </p:sp>
      <p:sp>
        <p:nvSpPr>
          <p:cNvPr id="2" name="Title 1">
            <a:extLst>
              <a:ext uri="{FF2B5EF4-FFF2-40B4-BE49-F238E27FC236}">
                <a16:creationId xmlns:a16="http://schemas.microsoft.com/office/drawing/2014/main" id="{1091940D-874A-4F3A-9D94-CB8E8FA0593A}"/>
              </a:ext>
            </a:extLst>
          </p:cNvPr>
          <p:cNvSpPr>
            <a:spLocks noGrp="1"/>
          </p:cNvSpPr>
          <p:nvPr>
            <p:ph type="title"/>
          </p:nvPr>
        </p:nvSpPr>
        <p:spPr>
          <a:xfrm>
            <a:off x="417154" y="0"/>
            <a:ext cx="11774846" cy="914400"/>
          </a:xfrm>
        </p:spPr>
        <p:txBody>
          <a:bodyPr>
            <a:normAutofit/>
          </a:bodyPr>
          <a:lstStyle/>
          <a:p>
            <a:r>
              <a:rPr lang="en-US" sz="4000" dirty="0"/>
              <a:t>Current VA Age-Friendly Recognitions</a:t>
            </a:r>
          </a:p>
        </p:txBody>
      </p:sp>
      <p:sp>
        <p:nvSpPr>
          <p:cNvPr id="10" name="TextBox 9">
            <a:extLst>
              <a:ext uri="{FF2B5EF4-FFF2-40B4-BE49-F238E27FC236}">
                <a16:creationId xmlns:a16="http://schemas.microsoft.com/office/drawing/2014/main" id="{4146B726-4AD9-671E-300D-30CBEADAAEC7}"/>
              </a:ext>
            </a:extLst>
          </p:cNvPr>
          <p:cNvSpPr txBox="1"/>
          <p:nvPr/>
        </p:nvSpPr>
        <p:spPr>
          <a:xfrm>
            <a:off x="6545747" y="5847328"/>
            <a:ext cx="6224954" cy="276999"/>
          </a:xfrm>
          <a:prstGeom prst="rect">
            <a:avLst/>
          </a:prstGeom>
          <a:noFill/>
        </p:spPr>
        <p:txBody>
          <a:bodyPr wrap="square">
            <a:spAutoFit/>
          </a:bodyPr>
          <a:lstStyle/>
          <a:p>
            <a:pPr defTabSz="914363">
              <a:buClrTx/>
            </a:pPr>
            <a:r>
              <a:rPr lang="en-US" sz="1200" kern="1200" dirty="0">
                <a:latin typeface="Calibri"/>
                <a:ea typeface="+mn-ea"/>
                <a:cs typeface="+mn-cs"/>
              </a:rPr>
              <a:t>www.ihi.org/partner/initiatives/age-friendly-health-systems/recognized-health-care-sites</a:t>
            </a:r>
          </a:p>
        </p:txBody>
      </p:sp>
      <p:grpSp>
        <p:nvGrpSpPr>
          <p:cNvPr id="6" name="Group 5">
            <a:extLst>
              <a:ext uri="{FF2B5EF4-FFF2-40B4-BE49-F238E27FC236}">
                <a16:creationId xmlns:a16="http://schemas.microsoft.com/office/drawing/2014/main" id="{E771BEB0-E7B3-C86D-3EC7-C7C5BF348DCA}"/>
              </a:ext>
            </a:extLst>
          </p:cNvPr>
          <p:cNvGrpSpPr/>
          <p:nvPr/>
        </p:nvGrpSpPr>
        <p:grpSpPr>
          <a:xfrm>
            <a:off x="208576" y="2925249"/>
            <a:ext cx="5327781" cy="3060578"/>
            <a:chOff x="318473" y="3059113"/>
            <a:chExt cx="6310939" cy="3295650"/>
          </a:xfrm>
        </p:grpSpPr>
        <p:pic>
          <p:nvPicPr>
            <p:cNvPr id="1027" name="Picture 3">
              <a:extLst>
                <a:ext uri="{FF2B5EF4-FFF2-40B4-BE49-F238E27FC236}">
                  <a16:creationId xmlns:a16="http://schemas.microsoft.com/office/drawing/2014/main" id="{F48CBE99-2E81-4665-63C6-490DCCAF2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 y="3059113"/>
              <a:ext cx="560070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D45A850-CD3A-4B17-88B2-B66D10CE3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473" y="3177381"/>
              <a:ext cx="7239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ED667E4-2B00-84F3-F17D-0E5B81A9D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12" y="5351707"/>
              <a:ext cx="7620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9F2CA83-FC63-D8EC-4DA5-9DEE20220E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65" y="5560219"/>
              <a:ext cx="866775" cy="66675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4">
            <a:extLst>
              <a:ext uri="{FF2B5EF4-FFF2-40B4-BE49-F238E27FC236}">
                <a16:creationId xmlns:a16="http://schemas.microsoft.com/office/drawing/2014/main" id="{B21F11AB-D7C2-50E8-56D1-6093483A624A}"/>
              </a:ext>
            </a:extLst>
          </p:cNvPr>
          <p:cNvSpPr txBox="1"/>
          <p:nvPr/>
        </p:nvSpPr>
        <p:spPr>
          <a:xfrm>
            <a:off x="5744934" y="3114364"/>
            <a:ext cx="6029911" cy="21339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spcBef>
                <a:spcPts val="1000"/>
              </a:spcBef>
            </a:pPr>
            <a:r>
              <a:rPr lang="en-US" sz="2000" b="0" i="0" u="sng" dirty="0">
                <a:effectLst/>
                <a:latin typeface="Avenir Book" panose="02000503020000020003"/>
              </a:rPr>
              <a:t>Map Key</a:t>
            </a:r>
            <a:r>
              <a:rPr lang="en-US" sz="2000" b="0" i="0" dirty="0">
                <a:effectLst/>
                <a:latin typeface="Avenir Book" panose="02000503020000020003"/>
              </a:rPr>
              <a:t>​</a:t>
            </a:r>
          </a:p>
          <a:p>
            <a:pPr algn="l" rtl="0" fontAlgn="base">
              <a:spcBef>
                <a:spcPts val="1000"/>
              </a:spcBef>
            </a:pPr>
            <a:r>
              <a:rPr lang="en-US" sz="2000" b="0" i="1" u="none" strike="noStrike" dirty="0">
                <a:effectLst/>
                <a:latin typeface="Avenir Book" panose="02000503020000020003"/>
              </a:rPr>
              <a:t>In progress </a:t>
            </a:r>
            <a:r>
              <a:rPr lang="en-US" sz="2000" b="0" i="1" u="none" strike="noStrike" dirty="0">
                <a:effectLst/>
                <a:highlight>
                  <a:srgbClr val="FACE00"/>
                </a:highlight>
                <a:latin typeface="Avenir Book" panose="02000503020000020003"/>
              </a:rPr>
              <a:t>(yellow)</a:t>
            </a:r>
            <a:r>
              <a:rPr lang="en-US" sz="2000" b="0" i="1" u="none" strike="noStrike" dirty="0">
                <a:effectLst/>
                <a:latin typeface="Avenir Book" panose="02000503020000020003"/>
              </a:rPr>
              <a:t>= IHI Participant Recognition in 1+ care setting </a:t>
            </a:r>
            <a:r>
              <a:rPr lang="en-US" sz="2000" b="0" i="0" dirty="0">
                <a:effectLst/>
                <a:latin typeface="Avenir Book" panose="02000503020000020003"/>
              </a:rPr>
              <a:t>​</a:t>
            </a:r>
          </a:p>
          <a:p>
            <a:pPr algn="l" rtl="0" fontAlgn="base">
              <a:spcBef>
                <a:spcPts val="1000"/>
              </a:spcBef>
            </a:pPr>
            <a:r>
              <a:rPr lang="en-US" sz="2000" b="0" i="1" u="none" strike="noStrike" dirty="0">
                <a:effectLst/>
                <a:latin typeface="Avenir Book" panose="02000503020000020003"/>
              </a:rPr>
              <a:t>Successful </a:t>
            </a:r>
            <a:r>
              <a:rPr lang="en-US" sz="2000" b="0" i="1" u="none" strike="noStrike" dirty="0">
                <a:effectLst/>
                <a:highlight>
                  <a:srgbClr val="00A511"/>
                </a:highlight>
                <a:latin typeface="Avenir Book" panose="02000503020000020003"/>
              </a:rPr>
              <a:t>(green)</a:t>
            </a:r>
            <a:r>
              <a:rPr lang="en-US" sz="2000" b="0" i="1" u="none" strike="noStrike" dirty="0">
                <a:effectLst/>
                <a:latin typeface="Avenir Book" panose="02000503020000020003"/>
              </a:rPr>
              <a:t>= IHI Committed to Care Excellence Recognition in 1+ care setting </a:t>
            </a:r>
            <a:endParaRPr lang="en-US" sz="2000" b="0" i="0" dirty="0">
              <a:effectLst/>
              <a:latin typeface="Avenir Book" panose="02000503020000020003"/>
            </a:endParaRPr>
          </a:p>
          <a:p>
            <a:endParaRPr lang="en-US" sz="1600" dirty="0"/>
          </a:p>
        </p:txBody>
      </p:sp>
    </p:spTree>
    <p:extLst>
      <p:ext uri="{BB962C8B-B14F-4D97-AF65-F5344CB8AC3E}">
        <p14:creationId xmlns:p14="http://schemas.microsoft.com/office/powerpoint/2010/main" val="2204155061"/>
      </p:ext>
    </p:extLst>
  </p:cSld>
  <p:clrMapOvr>
    <a:masterClrMapping/>
  </p:clrMapOvr>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1724f02-2dcb-439e-baa6-bf6ccd385ada">
      <Terms xmlns="http://schemas.microsoft.com/office/infopath/2007/PartnerControls"/>
    </lcf76f155ced4ddcb4097134ff3c332f>
    <TaxCatchAll xmlns="e978b57f-9f56-40a7-8582-ec5318d7ff0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08AF3270494145B3A47BD3E82B490B" ma:contentTypeVersion="18" ma:contentTypeDescription="Create a new document." ma:contentTypeScope="" ma:versionID="c5f886d1feaec9f5b169ab53143e0161">
  <xsd:schema xmlns:xsd="http://www.w3.org/2001/XMLSchema" xmlns:xs="http://www.w3.org/2001/XMLSchema" xmlns:p="http://schemas.microsoft.com/office/2006/metadata/properties" xmlns:ns2="81724f02-2dcb-439e-baa6-bf6ccd385ada" xmlns:ns3="e978b57f-9f56-40a7-8582-ec5318d7ff01" targetNamespace="http://schemas.microsoft.com/office/2006/metadata/properties" ma:root="true" ma:fieldsID="82caa190c136a8e758feb88710005bd7" ns2:_="" ns3:_="">
    <xsd:import namespace="81724f02-2dcb-439e-baa6-bf6ccd385ada"/>
    <xsd:import namespace="e978b57f-9f56-40a7-8582-ec5318d7ff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724f02-2dcb-439e-baa6-bf6ccd385a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4dfb7af-00a7-45a0-a5b3-86f7ed4ad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78b57f-9f56-40a7-8582-ec5318d7ff0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a3b4181-c6f9-4215-b882-81fea8e4792d}" ma:internalName="TaxCatchAll" ma:showField="CatchAllData" ma:web="e978b57f-9f56-40a7-8582-ec5318d7ff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5826B4-4DD2-4A9B-8D6D-E91CF9C2316C}">
  <ds:schemaRefs>
    <ds:schemaRef ds:uri="http://schemas.microsoft.com/sharepoint/v3/contenttype/forms"/>
  </ds:schemaRefs>
</ds:datastoreItem>
</file>

<file path=customXml/itemProps2.xml><?xml version="1.0" encoding="utf-8"?>
<ds:datastoreItem xmlns:ds="http://schemas.openxmlformats.org/officeDocument/2006/customXml" ds:itemID="{4CC7F809-A434-4A8D-A127-1C50C2DB3890}">
  <ds:schemaRefs>
    <ds:schemaRef ds:uri="d4a5a022-017e-425c-a845-ec800120b7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CABE980-F346-4D2C-8D1D-9B73AEF5D2B8}"/>
</file>

<file path=docProps/app.xml><?xml version="1.0" encoding="utf-8"?>
<Properties xmlns="http://schemas.openxmlformats.org/officeDocument/2006/extended-properties" xmlns:vt="http://schemas.openxmlformats.org/officeDocument/2006/docPropsVTypes">
  <Template/>
  <TotalTime>2114</TotalTime>
  <Words>3219</Words>
  <Application>Microsoft Office PowerPoint</Application>
  <PresentationFormat>Widescreen</PresentationFormat>
  <Paragraphs>259</Paragraphs>
  <Slides>22</Slides>
  <Notes>21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Avenir</vt:lpstr>
      <vt:lpstr>Avenir Book</vt:lpstr>
      <vt:lpstr>Calibri</vt:lpstr>
      <vt:lpstr>Courier New</vt:lpstr>
      <vt:lpstr>Tenorite</vt:lpstr>
      <vt:lpstr>Wingdings</vt:lpstr>
      <vt:lpstr>Office Theme</vt:lpstr>
      <vt:lpstr>PowerPoint Presentation</vt:lpstr>
      <vt:lpstr>PowerPoint Presentation</vt:lpstr>
      <vt:lpstr>Disclosures and Acknowledgements</vt:lpstr>
      <vt:lpstr>Veteran Population</vt:lpstr>
      <vt:lpstr>VA Age Friendly Aim: Aligned with HRO</vt:lpstr>
      <vt:lpstr>The 4Ms Framework</vt:lpstr>
      <vt:lpstr>PowerPoint Presentation</vt:lpstr>
      <vt:lpstr>The VA’s AFHS Action Community</vt:lpstr>
      <vt:lpstr>Current VA Age-Friendly Recognitions</vt:lpstr>
      <vt:lpstr>Age-Friendly Documentation in CPRS</vt:lpstr>
      <vt:lpstr>VA Age-Friendly Data/Dashboard</vt:lpstr>
      <vt:lpstr>PowerPoint Presentation</vt:lpstr>
      <vt:lpstr>Age Friendly Care in Action</vt:lpstr>
      <vt:lpstr>PowerPoint Presentation</vt:lpstr>
      <vt:lpstr>Using the 4Ms to Think Differently About O&amp;P Care for Aging Adults</vt:lpstr>
      <vt:lpstr>PowerPoint Presentation</vt:lpstr>
      <vt:lpstr>What Matters (the most underused tool in O&amp;P)</vt:lpstr>
      <vt:lpstr>“Not my scope,” can be a safety problem</vt:lpstr>
      <vt:lpstr>Mentation: Non-use ≠ Non-compliance</vt:lpstr>
      <vt:lpstr>The world does not have parallel bars</vt:lpstr>
      <vt:lpstr>Apply the 4Ms to every aging patient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Griffith</dc:creator>
  <cp:lastModifiedBy>Jameson Roth</cp:lastModifiedBy>
  <cp:revision>92</cp:revision>
  <dcterms:created xsi:type="dcterms:W3CDTF">2021-05-30T14:07:31Z</dcterms:created>
  <dcterms:modified xsi:type="dcterms:W3CDTF">2026-03-12T14:48:37Z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0x0101000108AF3270494145B3A47BD3E82B490B</vt:lpwstr>
  </property>
</Properties>
</file>